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300" r:id="rId4"/>
    <p:sldId id="302" r:id="rId5"/>
    <p:sldId id="306" r:id="rId6"/>
    <p:sldId id="308" r:id="rId7"/>
    <p:sldId id="309" r:id="rId8"/>
    <p:sldId id="310" r:id="rId9"/>
    <p:sldId id="289" r:id="rId10"/>
    <p:sldId id="314" r:id="rId11"/>
    <p:sldId id="315" r:id="rId12"/>
    <p:sldId id="301" r:id="rId13"/>
    <p:sldId id="295" r:id="rId14"/>
    <p:sldId id="313" r:id="rId15"/>
  </p:sldIdLst>
  <p:sldSz cx="12192000" cy="6858000"/>
  <p:notesSz cx="6858000" cy="9144000"/>
  <p:embeddedFontLst>
    <p:embeddedFont>
      <p:font typeface="나눔스퀘어 Bold" panose="020B0600000101010101" charset="-127"/>
      <p:bold r:id="rId17"/>
    </p:embeddedFont>
    <p:embeddedFont>
      <p:font typeface="HY견고딕" panose="02030600000101010101" pitchFamily="18" charset="-127"/>
      <p:regular r:id="rId18"/>
    </p:embeddedFont>
    <p:embeddedFont>
      <p:font typeface="HY헤드라인M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 lvl="0">
      <a:defRPr lang="ko-KR"/>
    </a:defPPr>
    <a:lvl1pPr marL="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FF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2" y="58"/>
      </p:cViewPr>
      <p:guideLst>
        <p:guide orient="horz" pos="2205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NaverNews\NewsDat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kedu\Desktop\&#51060;&#48120;&#51648;\2022&#45380;06&#50900;&#49548;&#48708;&#51088;&#47932;&#44032;(&#50808;&#49885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[NewsData.xlsx]Sheet2!피벗 테이블9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Sheet2!$A$4:$A$11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Sheet2!$B$4:$B$11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7</c:v>
                </c:pt>
                <c:pt idx="3">
                  <c:v>3</c:v>
                </c:pt>
                <c:pt idx="4">
                  <c:v>1</c:v>
                </c:pt>
                <c:pt idx="5">
                  <c:v>4</c:v>
                </c:pt>
                <c:pt idx="6">
                  <c:v>94</c:v>
                </c:pt>
                <c:pt idx="7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6-4D60-9322-61F2B654B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2264272"/>
        <c:axId val="1732265104"/>
      </c:barChart>
      <c:catAx>
        <c:axId val="173226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2265104"/>
        <c:crosses val="autoZero"/>
        <c:auto val="1"/>
        <c:lblAlgn val="ctr"/>
        <c:lblOffset val="100"/>
        <c:noMultiLvlLbl val="0"/>
      </c:catAx>
      <c:valAx>
        <c:axId val="1732265104"/>
        <c:scaling>
          <c:orientation val="minMax"/>
        </c:scaling>
        <c:delete val="0"/>
        <c:axPos val="l"/>
        <c:numFmt formatCode="#,##0_);[Red]\(#,##0\)" sourceLinked="0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226427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'소비자물가지수(외식)'!$B$2</c:f>
              <c:strCache>
                <c:ptCount val="1"/>
                <c:pt idx="0">
                  <c:v>외식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'소비자물가지수(외식)'!$A$3:$A$56</c:f>
              <c:strCache>
                <c:ptCount val="54"/>
                <c:pt idx="0">
                  <c:v>2018년01</c:v>
                </c:pt>
                <c:pt idx="1">
                  <c:v>2018년02</c:v>
                </c:pt>
                <c:pt idx="2">
                  <c:v>2018년03</c:v>
                </c:pt>
                <c:pt idx="3">
                  <c:v>2018년04</c:v>
                </c:pt>
                <c:pt idx="4">
                  <c:v>2018년05</c:v>
                </c:pt>
                <c:pt idx="5">
                  <c:v>2018년06</c:v>
                </c:pt>
                <c:pt idx="6">
                  <c:v>2018년07</c:v>
                </c:pt>
                <c:pt idx="7">
                  <c:v>2018년08</c:v>
                </c:pt>
                <c:pt idx="8">
                  <c:v>2018년09</c:v>
                </c:pt>
                <c:pt idx="9">
                  <c:v>2018년10</c:v>
                </c:pt>
                <c:pt idx="10">
                  <c:v>2018년11</c:v>
                </c:pt>
                <c:pt idx="11">
                  <c:v>2018년12</c:v>
                </c:pt>
                <c:pt idx="12">
                  <c:v>2019년01</c:v>
                </c:pt>
                <c:pt idx="13">
                  <c:v>2019년02</c:v>
                </c:pt>
                <c:pt idx="14">
                  <c:v>2019년03</c:v>
                </c:pt>
                <c:pt idx="15">
                  <c:v>2019년04</c:v>
                </c:pt>
                <c:pt idx="16">
                  <c:v>2019년05</c:v>
                </c:pt>
                <c:pt idx="17">
                  <c:v>2019년06</c:v>
                </c:pt>
                <c:pt idx="18">
                  <c:v>2019년07</c:v>
                </c:pt>
                <c:pt idx="19">
                  <c:v>2019년08</c:v>
                </c:pt>
                <c:pt idx="20">
                  <c:v>2019년09</c:v>
                </c:pt>
                <c:pt idx="21">
                  <c:v>2019년01</c:v>
                </c:pt>
                <c:pt idx="22">
                  <c:v>2019년11</c:v>
                </c:pt>
                <c:pt idx="23">
                  <c:v>2019년12</c:v>
                </c:pt>
                <c:pt idx="24">
                  <c:v>2020년01</c:v>
                </c:pt>
                <c:pt idx="25">
                  <c:v>2020년02</c:v>
                </c:pt>
                <c:pt idx="26">
                  <c:v>2020년03</c:v>
                </c:pt>
                <c:pt idx="27">
                  <c:v>2020년04</c:v>
                </c:pt>
                <c:pt idx="28">
                  <c:v>2020년05</c:v>
                </c:pt>
                <c:pt idx="29">
                  <c:v>2020년06</c:v>
                </c:pt>
                <c:pt idx="30">
                  <c:v>2020년07</c:v>
                </c:pt>
                <c:pt idx="31">
                  <c:v>2020년08</c:v>
                </c:pt>
                <c:pt idx="32">
                  <c:v>2020년09</c:v>
                </c:pt>
                <c:pt idx="33">
                  <c:v>2020년10</c:v>
                </c:pt>
                <c:pt idx="34">
                  <c:v>2020년11</c:v>
                </c:pt>
                <c:pt idx="35">
                  <c:v>2020년12</c:v>
                </c:pt>
                <c:pt idx="36">
                  <c:v>2021년01</c:v>
                </c:pt>
                <c:pt idx="37">
                  <c:v>2021년02</c:v>
                </c:pt>
                <c:pt idx="38">
                  <c:v>2021년03</c:v>
                </c:pt>
                <c:pt idx="39">
                  <c:v>2021년04</c:v>
                </c:pt>
                <c:pt idx="40">
                  <c:v>2021년05</c:v>
                </c:pt>
                <c:pt idx="41">
                  <c:v>2021년06</c:v>
                </c:pt>
                <c:pt idx="42">
                  <c:v>2021년07</c:v>
                </c:pt>
                <c:pt idx="43">
                  <c:v>2021년08</c:v>
                </c:pt>
                <c:pt idx="44">
                  <c:v>2021년09</c:v>
                </c:pt>
                <c:pt idx="45">
                  <c:v>2021년10</c:v>
                </c:pt>
                <c:pt idx="46">
                  <c:v>2021년11</c:v>
                </c:pt>
                <c:pt idx="47">
                  <c:v>2021년12</c:v>
                </c:pt>
                <c:pt idx="48">
                  <c:v>2022년01</c:v>
                </c:pt>
                <c:pt idx="49">
                  <c:v>2022년02</c:v>
                </c:pt>
                <c:pt idx="50">
                  <c:v>2022년03</c:v>
                </c:pt>
                <c:pt idx="51">
                  <c:v>2022년04</c:v>
                </c:pt>
                <c:pt idx="52">
                  <c:v>2022년05</c:v>
                </c:pt>
                <c:pt idx="53">
                  <c:v>2022년06</c:v>
                </c:pt>
              </c:strCache>
            </c:strRef>
          </c:cat>
          <c:val>
            <c:numRef>
              <c:f>'소비자물가지수(외식)'!$B$3:$B$56</c:f>
              <c:numCache>
                <c:formatCode>General</c:formatCode>
                <c:ptCount val="54"/>
                <c:pt idx="0">
                  <c:v>95.938000000000002</c:v>
                </c:pt>
                <c:pt idx="1">
                  <c:v>96.316000000000003</c:v>
                </c:pt>
                <c:pt idx="2">
                  <c:v>96.712000000000003</c:v>
                </c:pt>
                <c:pt idx="3">
                  <c:v>97.072000000000003</c:v>
                </c:pt>
                <c:pt idx="4">
                  <c:v>97.378</c:v>
                </c:pt>
                <c:pt idx="5">
                  <c:v>97.486000000000004</c:v>
                </c:pt>
                <c:pt idx="6">
                  <c:v>97.656999999999996</c:v>
                </c:pt>
                <c:pt idx="7">
                  <c:v>97.774000000000001</c:v>
                </c:pt>
                <c:pt idx="8">
                  <c:v>97.828000000000003</c:v>
                </c:pt>
                <c:pt idx="9">
                  <c:v>98.034999999999997</c:v>
                </c:pt>
                <c:pt idx="10">
                  <c:v>98.251000000000005</c:v>
                </c:pt>
                <c:pt idx="11">
                  <c:v>98.475999999999999</c:v>
                </c:pt>
                <c:pt idx="12">
                  <c:v>98.891000000000005</c:v>
                </c:pt>
                <c:pt idx="13">
                  <c:v>99.070999999999998</c:v>
                </c:pt>
                <c:pt idx="14">
                  <c:v>98.891000000000005</c:v>
                </c:pt>
                <c:pt idx="15">
                  <c:v>99.061999999999998</c:v>
                </c:pt>
                <c:pt idx="16">
                  <c:v>99.197000000000003</c:v>
                </c:pt>
                <c:pt idx="17">
                  <c:v>99.313999999999993</c:v>
                </c:pt>
                <c:pt idx="18">
                  <c:v>99.376999999999995</c:v>
                </c:pt>
                <c:pt idx="19">
                  <c:v>99.448999999999998</c:v>
                </c:pt>
                <c:pt idx="20">
                  <c:v>99.179000000000002</c:v>
                </c:pt>
                <c:pt idx="21">
                  <c:v>99.358999999999995</c:v>
                </c:pt>
                <c:pt idx="22">
                  <c:v>99.394999999999996</c:v>
                </c:pt>
                <c:pt idx="23">
                  <c:v>99.484999999999999</c:v>
                </c:pt>
                <c:pt idx="24">
                  <c:v>99.63</c:v>
                </c:pt>
                <c:pt idx="25">
                  <c:v>99.67</c:v>
                </c:pt>
                <c:pt idx="26">
                  <c:v>99.62</c:v>
                </c:pt>
                <c:pt idx="27">
                  <c:v>99.69</c:v>
                </c:pt>
                <c:pt idx="28">
                  <c:v>99.84</c:v>
                </c:pt>
                <c:pt idx="29">
                  <c:v>99.95</c:v>
                </c:pt>
                <c:pt idx="30">
                  <c:v>99.98</c:v>
                </c:pt>
                <c:pt idx="31">
                  <c:v>100.02</c:v>
                </c:pt>
                <c:pt idx="32">
                  <c:v>100.26</c:v>
                </c:pt>
                <c:pt idx="33">
                  <c:v>100.47</c:v>
                </c:pt>
                <c:pt idx="34">
                  <c:v>100.34</c:v>
                </c:pt>
                <c:pt idx="35">
                  <c:v>100.54</c:v>
                </c:pt>
                <c:pt idx="36">
                  <c:v>100.9</c:v>
                </c:pt>
                <c:pt idx="37">
                  <c:v>101.16</c:v>
                </c:pt>
                <c:pt idx="38">
                  <c:v>101.64</c:v>
                </c:pt>
                <c:pt idx="39">
                  <c:v>102.12</c:v>
                </c:pt>
                <c:pt idx="40">
                  <c:v>102.26</c:v>
                </c:pt>
                <c:pt idx="41">
                  <c:v>102.5</c:v>
                </c:pt>
                <c:pt idx="42">
                  <c:v>102.78</c:v>
                </c:pt>
                <c:pt idx="43">
                  <c:v>103.09</c:v>
                </c:pt>
                <c:pt idx="44">
                  <c:v>103.51</c:v>
                </c:pt>
                <c:pt idx="45">
                  <c:v>103.91</c:v>
                </c:pt>
                <c:pt idx="46">
                  <c:v>104.48</c:v>
                </c:pt>
                <c:pt idx="47">
                  <c:v>105.38</c:v>
                </c:pt>
                <c:pt idx="48">
                  <c:v>106.4</c:v>
                </c:pt>
                <c:pt idx="49">
                  <c:v>107.39</c:v>
                </c:pt>
                <c:pt idx="50">
                  <c:v>108.34</c:v>
                </c:pt>
                <c:pt idx="51">
                  <c:v>108.85</c:v>
                </c:pt>
                <c:pt idx="52">
                  <c:v>109.81</c:v>
                </c:pt>
                <c:pt idx="53">
                  <c:v>110.67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DC-42D1-923E-E2B20FFA1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4152640"/>
        <c:axId val="1724153056"/>
      </c:lineChart>
      <c:catAx>
        <c:axId val="172415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24153056"/>
        <c:crosses val="autoZero"/>
        <c:auto val="1"/>
        <c:lblAlgn val="ctr"/>
        <c:lblOffset val="100"/>
        <c:noMultiLvlLbl val="0"/>
      </c:catAx>
      <c:valAx>
        <c:axId val="172415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24152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0.02771</cdr:x>
      <cdr:y>0.90739</cdr:y>
    </cdr:from>
    <cdr:to>
      <cdr:x>0.07326</cdr:x>
      <cdr:y>0.97866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DDC5FFF3-2901-774F-7C05-F7CADF637A97}"/>
            </a:ext>
          </a:extLst>
        </cdr:cNvPr>
        <cdr:cNvSpPr/>
      </cdr:nvSpPr>
      <cdr:spPr>
        <a:xfrm xmlns:a="http://schemas.openxmlformats.org/drawingml/2006/main">
          <a:off x="233263" y="3303638"/>
          <a:ext cx="383458" cy="25950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D90BB-B8DD-498A-84E9-6B01A2F46180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D8728-6233-4FC9-A7F8-8E1C6801A6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6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6000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5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D8728-6233-4FC9-A7F8-8E1C6801A6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8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D8728-6233-4FC9-A7F8-8E1C6801A6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4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7E87E5CA-D385-4D62-A6A6-C5AC42E8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19" y="6356380"/>
            <a:ext cx="274407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2022-07-13</a:t>
            </a:fld>
            <a:endParaRPr lang="ko-KR" altLang="en-US"/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3CC72591-7EEC-45DD-8D1E-95C48577B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5" y="6356380"/>
            <a:ext cx="411372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40BC54D3-2DB5-4B4F-B151-71575C1D7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0"/>
            <a:ext cx="274407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33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94940D0B-9225-4A32-851D-93BB83604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19" y="6356380"/>
            <a:ext cx="274407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2022-07-13</a:t>
            </a:fld>
            <a:endParaRPr lang="ko-KR" altLang="en-US"/>
          </a:p>
        </p:txBody>
      </p:sp>
      <p:sp>
        <p:nvSpPr>
          <p:cNvPr id="22" name="바닥글 개체 틀 4">
            <a:extLst>
              <a:ext uri="{FF2B5EF4-FFF2-40B4-BE49-F238E27FC236}">
                <a16:creationId xmlns:a16="http://schemas.microsoft.com/office/drawing/2014/main" id="{51070EBE-C27E-4E1D-AE17-F19C22509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5" y="6356380"/>
            <a:ext cx="411372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669F362D-CF61-478E-A0DE-3E93C3ADE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0"/>
            <a:ext cx="274407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1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B8C8274F-B12D-4F37-9A52-F6A7DF91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19" y="6356380"/>
            <a:ext cx="274407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2022-07-13</a:t>
            </a:fld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9BC5A0C0-8085-47EC-BC31-DE8F43CDE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5" y="6356380"/>
            <a:ext cx="411372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50591C9B-59D1-48A0-A653-CDE504CA1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0"/>
            <a:ext cx="274407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1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43DD1202-881B-4086-A376-333AE2EDF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19" y="6356380"/>
            <a:ext cx="274407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2022-07-13</a:t>
            </a:fld>
            <a:endParaRPr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634E1B24-2EA1-4E95-9FD2-D1A4E1FF3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5" y="6356380"/>
            <a:ext cx="411372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A26F5C16-F522-4D34-A655-F971C12BA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0"/>
            <a:ext cx="274407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0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날짜 개체 틀 3">
            <a:extLst>
              <a:ext uri="{FF2B5EF4-FFF2-40B4-BE49-F238E27FC236}">
                <a16:creationId xmlns:a16="http://schemas.microsoft.com/office/drawing/2014/main" id="{F8D04511-1D8A-4A87-89B6-1384A4108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19" y="6356380"/>
            <a:ext cx="274407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2022-07-13</a:t>
            </a:fld>
            <a:endParaRPr lang="ko-KR" altLang="en-US"/>
          </a:p>
        </p:txBody>
      </p:sp>
      <p:sp>
        <p:nvSpPr>
          <p:cNvPr id="26" name="바닥글 개체 틀 4">
            <a:extLst>
              <a:ext uri="{FF2B5EF4-FFF2-40B4-BE49-F238E27FC236}">
                <a16:creationId xmlns:a16="http://schemas.microsoft.com/office/drawing/2014/main" id="{574F6171-2C0C-4F93-8FBF-E0F3F0ADF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5" y="6356380"/>
            <a:ext cx="411372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FCDB1A6C-48BD-4CF1-964B-B6BCC365D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0"/>
            <a:ext cx="274407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28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F4F582D7-ACAD-49EE-8559-46745407C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19" y="6356380"/>
            <a:ext cx="274407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2022-07-13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9F1AE4B-3954-425F-8E3F-6C7A8A071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5" y="6356380"/>
            <a:ext cx="411372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8E72B236-C530-478E-81E0-55E2D7E50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0"/>
            <a:ext cx="2744072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6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40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2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microsoft.com/office/2007/relationships/hdphoto" Target="../media/hdphoto10.wdp"/><Relationship Id="rId17" Type="http://schemas.openxmlformats.org/officeDocument/2006/relationships/image" Target="../media/image34.png"/><Relationship Id="rId25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microsoft.com/office/2007/relationships/hdphoto" Target="../media/hdphoto11.wdp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://www.knnews.co.kr/news/articleView.php?idxno=1380808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1 형태 1"/>
          <p:cNvSpPr txBox="1">
            <a:spLocks noChangeArrowheads="1"/>
          </p:cNvSpPr>
          <p:nvPr/>
        </p:nvSpPr>
        <p:spPr bwMode="auto">
          <a:xfrm>
            <a:off x="1258529" y="2625921"/>
            <a:ext cx="967494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프로젝트 착수전 보고서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나눔고딕 ExtraBold" panose="020D090400000000000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슬라이드 1 형태 2"/>
          <p:cNvSpPr txBox="1">
            <a:spLocks noChangeArrowheads="1"/>
          </p:cNvSpPr>
          <p:nvPr/>
        </p:nvSpPr>
        <p:spPr bwMode="auto">
          <a:xfrm>
            <a:off x="1557772" y="4180375"/>
            <a:ext cx="90764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lvl="0" algn="ctr" latinLnBrk="0"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팀원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김용석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최형기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손명준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우병길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홍석현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68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마스터 1 레이아웃 1 형태 1">
            <a:extLst>
              <a:ext uri="{FF2B5EF4-FFF2-40B4-BE49-F238E27FC236}">
                <a16:creationId xmlns:a16="http://schemas.microsoft.com/office/drawing/2014/main" id="{31ECB004-D223-EA41-A79E-7B763D8E6FD2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5" name="마스터 1 레이아웃 1 형태 4">
            <a:extLst>
              <a:ext uri="{FF2B5EF4-FFF2-40B4-BE49-F238E27FC236}">
                <a16:creationId xmlns:a16="http://schemas.microsoft.com/office/drawing/2014/main" id="{1A605091-793E-B776-D80B-542D45008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06275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" name="마스터 1 레이아웃 1 형태 5">
            <a:extLst>
              <a:ext uri="{FF2B5EF4-FFF2-40B4-BE49-F238E27FC236}">
                <a16:creationId xmlns:a16="http://schemas.microsoft.com/office/drawing/2014/main" id="{8A1572D0-53F0-0536-EE60-3C7A1A8320EE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38" name="마스터 1 레이아웃 1 형태 5 그룹 1">
              <a:extLst>
                <a:ext uri="{FF2B5EF4-FFF2-40B4-BE49-F238E27FC236}">
                  <a16:creationId xmlns:a16="http://schemas.microsoft.com/office/drawing/2014/main" id="{D83C26CB-A716-D36D-188A-009FE546586F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41" name="마스터 1 레이아웃 1 형태 5 그룹 2">
              <a:extLst>
                <a:ext uri="{FF2B5EF4-FFF2-40B4-BE49-F238E27FC236}">
                  <a16:creationId xmlns:a16="http://schemas.microsoft.com/office/drawing/2014/main" id="{48D6B7E2-B55A-1EB1-AFDF-B917806F7E4A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43" name="슬라이드 4 형태 6">
            <a:extLst>
              <a:ext uri="{FF2B5EF4-FFF2-40B4-BE49-F238E27FC236}">
                <a16:creationId xmlns:a16="http://schemas.microsoft.com/office/drawing/2014/main" id="{6F02F304-B101-7495-6E84-BDC2EDEC7A6A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8" name="슬라이드 4 형태 6">
            <a:extLst>
              <a:ext uri="{FF2B5EF4-FFF2-40B4-BE49-F238E27FC236}">
                <a16:creationId xmlns:a16="http://schemas.microsoft.com/office/drawing/2014/main" id="{C7458309-3A9E-7963-9CD4-6EAD7AF22E5D}"/>
              </a:ext>
            </a:extLst>
          </p:cNvPr>
          <p:cNvSpPr txBox="1"/>
          <p:nvPr/>
        </p:nvSpPr>
        <p:spPr>
          <a:xfrm>
            <a:off x="1706663" y="311214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구현 서비스 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49" name="마스터 1 레이아웃 1 형태 2">
            <a:extLst>
              <a:ext uri="{FF2B5EF4-FFF2-40B4-BE49-F238E27FC236}">
                <a16:creationId xmlns:a16="http://schemas.microsoft.com/office/drawing/2014/main" id="{A37EADA6-01D5-C83A-A2A0-C2830AB0A2F4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BDA5F3-7095-6ADB-B526-F1B30B675780}"/>
              </a:ext>
            </a:extLst>
          </p:cNvPr>
          <p:cNvGrpSpPr/>
          <p:nvPr/>
        </p:nvGrpSpPr>
        <p:grpSpPr>
          <a:xfrm>
            <a:off x="1618173" y="2275410"/>
            <a:ext cx="10485336" cy="3350384"/>
            <a:chOff x="1706664" y="2098430"/>
            <a:chExt cx="10485336" cy="335038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BFFE36-6123-C243-2393-2097D4735FD8}"/>
                </a:ext>
              </a:extLst>
            </p:cNvPr>
            <p:cNvSpPr/>
            <p:nvPr/>
          </p:nvSpPr>
          <p:spPr>
            <a:xfrm>
              <a:off x="1706664" y="2134923"/>
              <a:ext cx="3266718" cy="3266719"/>
            </a:xfrm>
            <a:prstGeom prst="ellipse">
              <a:avLst/>
            </a:prstGeom>
            <a:noFill/>
            <a:ln w="127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FD93655-EB95-D68E-4B27-4B1303F410AD}"/>
                </a:ext>
              </a:extLst>
            </p:cNvPr>
            <p:cNvSpPr/>
            <p:nvPr/>
          </p:nvSpPr>
          <p:spPr>
            <a:xfrm>
              <a:off x="4207100" y="2203666"/>
              <a:ext cx="822248" cy="822248"/>
            </a:xfrm>
            <a:prstGeom prst="ellipse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9460336-0B44-399A-92D2-5BE4D5F37E6B}"/>
                </a:ext>
              </a:extLst>
            </p:cNvPr>
            <p:cNvSpPr/>
            <p:nvPr/>
          </p:nvSpPr>
          <p:spPr>
            <a:xfrm>
              <a:off x="4393669" y="4246680"/>
              <a:ext cx="822248" cy="822248"/>
            </a:xfrm>
            <a:prstGeom prst="ellipse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8EDAFF-A3E8-E3FC-1E54-A29E923D8B9A}"/>
                </a:ext>
              </a:extLst>
            </p:cNvPr>
            <p:cNvSpPr txBox="1"/>
            <p:nvPr/>
          </p:nvSpPr>
          <p:spPr>
            <a:xfrm>
              <a:off x="5142054" y="2098430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000000"/>
                  </a:solidFill>
                  <a:latin typeface="+mn-ea"/>
                </a:rPr>
                <a:t>메인 서비스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9D47E7-8848-B618-551A-7EDD9B2371A3}"/>
                </a:ext>
              </a:extLst>
            </p:cNvPr>
            <p:cNvSpPr txBox="1"/>
            <p:nvPr/>
          </p:nvSpPr>
          <p:spPr>
            <a:xfrm>
              <a:off x="5312698" y="4264560"/>
              <a:ext cx="16710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0000"/>
                  </a:solidFill>
                  <a:latin typeface="+mn-ea"/>
                </a:rPr>
                <a:t>부가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DA807C-5347-0A0D-0622-CC72A45C19E5}"/>
                </a:ext>
              </a:extLst>
            </p:cNvPr>
            <p:cNvSpPr txBox="1"/>
            <p:nvPr/>
          </p:nvSpPr>
          <p:spPr>
            <a:xfrm>
              <a:off x="4989654" y="2423220"/>
              <a:ext cx="70166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 작물에 관한 가격 정보 제공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등락률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마트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전통시장 비교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-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서울특별시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+ 6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 광역시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인천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대구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부산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울산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 비교</a:t>
              </a:r>
            </a:p>
            <a:p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인터넷 쇼핑 정보 제공</a:t>
              </a:r>
            </a:p>
            <a:p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 예측자료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거래량 기반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62F967-C78F-52C7-98A2-78FE62835280}"/>
                </a:ext>
              </a:extLst>
            </p:cNvPr>
            <p:cNvSpPr txBox="1"/>
            <p:nvPr/>
          </p:nvSpPr>
          <p:spPr>
            <a:xfrm>
              <a:off x="5167320" y="4617817"/>
              <a:ext cx="70246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챗봇을  통한 검색 작업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레시피 검색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인식하여 데이터 베이스 자료를 불러와 재료 및 가격 정보 제시</a:t>
              </a:r>
            </a:p>
            <a:p>
              <a:endParaRPr lang="ko-KR" altLang="en-US" sz="160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A727C3-7F78-1F31-9B1B-4F85A35A0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892" y="2603700"/>
              <a:ext cx="2249051" cy="22490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F3518C-1314-BC38-2FD1-99578C05E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631" y="2364027"/>
              <a:ext cx="479346" cy="4793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B9C516-5FB0-7529-5AD5-67DBC9E6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062" y="4402865"/>
              <a:ext cx="488941" cy="48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65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마스터 1 레이아웃 1 형태 2">
            <a:extLst>
              <a:ext uri="{FF2B5EF4-FFF2-40B4-BE49-F238E27FC236}">
                <a16:creationId xmlns:a16="http://schemas.microsoft.com/office/drawing/2014/main" id="{EBB8B1F4-5DD9-CC9D-95F3-54684DF64D50}"/>
              </a:ext>
            </a:extLst>
          </p:cNvPr>
          <p:cNvCxnSpPr/>
          <p:nvPr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마스터 1 레이아웃 1 형태 1">
            <a:extLst>
              <a:ext uri="{FF2B5EF4-FFF2-40B4-BE49-F238E27FC236}">
                <a16:creationId xmlns:a16="http://schemas.microsoft.com/office/drawing/2014/main" id="{B981D1A9-60BB-B996-60CD-88089CCFCD2A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61" name="마스터 1 레이아웃 1 형태 4">
            <a:extLst>
              <a:ext uri="{FF2B5EF4-FFF2-40B4-BE49-F238E27FC236}">
                <a16:creationId xmlns:a16="http://schemas.microsoft.com/office/drawing/2014/main" id="{2CE4F855-AA41-D457-D1DE-ED7336EF9C6F}"/>
              </a:ext>
            </a:extLst>
          </p:cNvPr>
          <p:cNvGraphicFramePr>
            <a:graphicFrameLocks noGrp="1"/>
          </p:cNvGraphicFramePr>
          <p:nvPr/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Times New Roman" panose="02020603050405020304" pitchFamily="18" charset="0"/>
                          <a:sym typeface="Arial" panose="020B0604020202020204" pitchFamily="34" charset="0"/>
                        </a:rPr>
                        <a:t>주제 선정 </a:t>
                      </a:r>
                    </a:p>
                    <a:p>
                      <a:pPr algn="ctr"/>
                      <a:r>
                        <a:rPr lang="ko-KR" altLang="en-US" sz="15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Times New Roman" panose="02020603050405020304" pitchFamily="18" charset="0"/>
                          <a:sym typeface="Arial" panose="020B0604020202020204" pitchFamily="34" charset="0"/>
                        </a:rPr>
                        <a:t>배경</a:t>
                      </a:r>
                      <a:endParaRPr lang="zh-CN" altLang="en-US" sz="1500" dirty="0">
                        <a:latin typeface="HY헤드라인M" panose="02030600000101010101" pitchFamily="18" charset="-127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5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구성도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 기술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수행 절차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5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2" name="마스터 1 레이아웃 1 형태 5">
            <a:extLst>
              <a:ext uri="{FF2B5EF4-FFF2-40B4-BE49-F238E27FC236}">
                <a16:creationId xmlns:a16="http://schemas.microsoft.com/office/drawing/2014/main" id="{DD68841F-8B44-7AF6-6A18-09D03860A76B}"/>
              </a:ext>
            </a:extLst>
          </p:cNvPr>
          <p:cNvGrpSpPr/>
          <p:nvPr/>
        </p:nvGrpSpPr>
        <p:grpSpPr>
          <a:xfrm>
            <a:off x="0" y="2059248"/>
            <a:ext cx="1386348" cy="788186"/>
            <a:chOff x="0" y="1272662"/>
            <a:chExt cx="1691680" cy="788186"/>
          </a:xfrm>
        </p:grpSpPr>
        <p:sp>
          <p:nvSpPr>
            <p:cNvPr id="63" name="마스터 1 레이아웃 1 형태 5 그룹 1">
              <a:extLst>
                <a:ext uri="{FF2B5EF4-FFF2-40B4-BE49-F238E27FC236}">
                  <a16:creationId xmlns:a16="http://schemas.microsoft.com/office/drawing/2014/main" id="{63A28686-3440-8771-0996-ABC3CCC1D44C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팀 구성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4" name="마스터 1 레이아웃 1 형태 5 그룹 2">
              <a:extLst>
                <a:ext uri="{FF2B5EF4-FFF2-40B4-BE49-F238E27FC236}">
                  <a16:creationId xmlns:a16="http://schemas.microsoft.com/office/drawing/2014/main" id="{109022F5-8F36-27AA-B220-CFC5AB9DBA35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65" name="슬라이드 4 형태 6">
            <a:extLst>
              <a:ext uri="{FF2B5EF4-FFF2-40B4-BE49-F238E27FC236}">
                <a16:creationId xmlns:a16="http://schemas.microsoft.com/office/drawing/2014/main" id="{235FAEAF-1375-6A89-33D4-3BBF7317E354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8" name="슬라이드 4 형태 6">
            <a:extLst>
              <a:ext uri="{FF2B5EF4-FFF2-40B4-BE49-F238E27FC236}">
                <a16:creationId xmlns:a16="http://schemas.microsoft.com/office/drawing/2014/main" id="{5AEB4C23-228A-D23D-0A90-516B096AAF52}"/>
              </a:ext>
            </a:extLst>
          </p:cNvPr>
          <p:cNvSpPr txBox="1"/>
          <p:nvPr/>
        </p:nvSpPr>
        <p:spPr>
          <a:xfrm>
            <a:off x="1706663" y="311214"/>
            <a:ext cx="532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프로젝트 팀 구성 및 역할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6FE0E74-9681-AD53-3F4C-57BE65842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89108"/>
              </p:ext>
            </p:extLst>
          </p:nvPr>
        </p:nvGraphicFramePr>
        <p:xfrm>
          <a:off x="2174229" y="2059248"/>
          <a:ext cx="9034581" cy="391843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0806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22323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6204191">
                  <a:extLst>
                    <a:ext uri="{9D8B030D-6E8A-4147-A177-3AD203B41FA5}">
                      <a16:colId xmlns:a16="http://schemas.microsoft.com/office/drawing/2014/main" val="1513278870"/>
                    </a:ext>
                  </a:extLst>
                </a:gridCol>
              </a:tblGrid>
              <a:tr h="43563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endParaRPr lang="ko-KR" altLang="en-US" sz="1800" kern="12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업무</a:t>
                      </a: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세부사항</a:t>
                      </a: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3D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965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김용석</a:t>
                      </a:r>
                      <a:endParaRPr lang="ko-KR" altLang="en-US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- Data </a:t>
                      </a:r>
                      <a:r>
                        <a:rPr lang="ko-KR" altLang="en-US" sz="1400" b="1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스크래핑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- Data </a:t>
                      </a:r>
                      <a:r>
                        <a:rPr lang="ko-KR" altLang="en-US" sz="1400" b="1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딥러닝 모델 제작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en-US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- Flask </a:t>
                      </a:r>
                      <a:r>
                        <a:rPr lang="ko-KR" altLang="en-US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서버 제작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400" b="1" u="none" kern="1200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BootStrap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5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lang="en-US" altLang="ko-KR" sz="1400" b="1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ChatBot</a:t>
                      </a:r>
                      <a:r>
                        <a:rPr lang="en-US" altLang="ko-KR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제작</a:t>
                      </a:r>
                      <a:endParaRPr lang="en-US" altLang="ko-KR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이미지 데이터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Robtflow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Aihub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수집 및 이미지 분류모델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(YOLO)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제작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- DB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lang="en-US" altLang="ko-KR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965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400" b="1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우병길</a:t>
                      </a:r>
                      <a:endParaRPr lang="ko-KR" altLang="en-US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lang="en-US" altLang="ko-KR" sz="14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레시피 정보 데이터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만개의 레시피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수집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ko-KR" altLang="en-US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ChatBot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설계 및 제작</a:t>
                      </a:r>
                      <a:endParaRPr lang="en-US" altLang="ko-KR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965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400" b="1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손명준</a:t>
                      </a:r>
                      <a:endParaRPr lang="ko-KR" altLang="en-US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r>
                        <a:rPr lang="en-US" altLang="ko-KR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(API)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최저가 정보 데이터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네이버 쇼핑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수집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ko-KR" altLang="en-US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- Flask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 서버 구축</a:t>
                      </a:r>
                      <a:endParaRPr lang="en-US" altLang="ko-KR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96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최형기</a:t>
                      </a:r>
                      <a:endParaRPr lang="ko-KR" altLang="en-US" sz="1400" b="1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lang="en-US" altLang="ko-KR" sz="14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가격 비교정보 데이터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(KAMIS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농산물 유통정보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수집 및 </a:t>
                      </a:r>
                      <a:r>
                        <a:rPr lang="ko-KR" altLang="en-US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ChatBot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설계 및 제작</a:t>
                      </a:r>
                      <a:endParaRPr lang="ko-KR" altLang="en-US" sz="15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696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kern="1200" spc="-1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홍석현</a:t>
                      </a:r>
                      <a:endParaRPr lang="ko-KR" altLang="en-US" sz="1400" b="1" u="none" kern="1200" spc="-100" noProof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r>
                        <a:rPr lang="en-US" altLang="ko-KR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PPT </a:t>
                      </a:r>
                      <a:r>
                        <a:rPr lang="ko-KR" altLang="en-US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제작</a:t>
                      </a:r>
                      <a:r>
                        <a:rPr lang="en-US" altLang="ko-KR" sz="14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endParaRPr lang="en-US" altLang="ko-KR" sz="1400" b="0" u="non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정보 데이터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500" b="0" u="none" kern="1200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농넷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API)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수집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가격예측 측정모델</a:t>
                      </a:r>
                      <a:r>
                        <a:rPr lang="en-US" altLang="ko-KR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(LSTM)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제작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BootStrap </a:t>
                      </a:r>
                      <a:r>
                        <a:rPr lang="ko-KR" altLang="en-US" sz="1500" b="0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86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7" name="직선 화살표 연결선 2086">
            <a:extLst>
              <a:ext uri="{FF2B5EF4-FFF2-40B4-BE49-F238E27FC236}">
                <a16:creationId xmlns:a16="http://schemas.microsoft.com/office/drawing/2014/main" id="{5773E90C-F57B-F5DD-7B6B-BAC7A22506C1}"/>
              </a:ext>
            </a:extLst>
          </p:cNvPr>
          <p:cNvCxnSpPr>
            <a:cxnSpLocks/>
          </p:cNvCxnSpPr>
          <p:nvPr/>
        </p:nvCxnSpPr>
        <p:spPr>
          <a:xfrm flipH="1">
            <a:off x="3490415" y="3676212"/>
            <a:ext cx="842085" cy="0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직선 화살표 연결선 2088">
            <a:extLst>
              <a:ext uri="{FF2B5EF4-FFF2-40B4-BE49-F238E27FC236}">
                <a16:creationId xmlns:a16="http://schemas.microsoft.com/office/drawing/2014/main" id="{540D4507-F476-DDAE-1231-FD811340ABA0}"/>
              </a:ext>
            </a:extLst>
          </p:cNvPr>
          <p:cNvCxnSpPr/>
          <p:nvPr/>
        </p:nvCxnSpPr>
        <p:spPr>
          <a:xfrm>
            <a:off x="3510735" y="3985847"/>
            <a:ext cx="8425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CA2913F-C771-2F59-63E1-C90D615D0A2A}"/>
              </a:ext>
            </a:extLst>
          </p:cNvPr>
          <p:cNvSpPr txBox="1"/>
          <p:nvPr/>
        </p:nvSpPr>
        <p:spPr>
          <a:xfrm>
            <a:off x="4408777" y="1400470"/>
            <a:ext cx="1607043" cy="338554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75" name="직선 화살표 연결선 2074">
            <a:extLst>
              <a:ext uri="{FF2B5EF4-FFF2-40B4-BE49-F238E27FC236}">
                <a16:creationId xmlns:a16="http://schemas.microsoft.com/office/drawing/2014/main" id="{AF0B2EFD-1FD4-25FB-A44D-E288CF3E760D}"/>
              </a:ext>
            </a:extLst>
          </p:cNvPr>
          <p:cNvCxnSpPr>
            <a:cxnSpLocks/>
          </p:cNvCxnSpPr>
          <p:nvPr/>
        </p:nvCxnSpPr>
        <p:spPr>
          <a:xfrm>
            <a:off x="5031036" y="2538844"/>
            <a:ext cx="0" cy="583200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직선 화살표 연결선 2076">
            <a:extLst>
              <a:ext uri="{FF2B5EF4-FFF2-40B4-BE49-F238E27FC236}">
                <a16:creationId xmlns:a16="http://schemas.microsoft.com/office/drawing/2014/main" id="{6CDAD7BD-8EFA-CD84-3CF6-01C382CA0DFF}"/>
              </a:ext>
            </a:extLst>
          </p:cNvPr>
          <p:cNvCxnSpPr>
            <a:cxnSpLocks/>
          </p:cNvCxnSpPr>
          <p:nvPr/>
        </p:nvCxnSpPr>
        <p:spPr>
          <a:xfrm flipV="1">
            <a:off x="5363915" y="2530407"/>
            <a:ext cx="0" cy="582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마스터 1 레이아웃 1 형태 1">
            <a:extLst>
              <a:ext uri="{FF2B5EF4-FFF2-40B4-BE49-F238E27FC236}">
                <a16:creationId xmlns:a16="http://schemas.microsoft.com/office/drawing/2014/main" id="{227BCB91-CD02-FA5F-0573-86735A0272C7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83" name="마스터 1 레이아웃 1 형태 4">
            <a:extLst>
              <a:ext uri="{FF2B5EF4-FFF2-40B4-BE49-F238E27FC236}">
                <a16:creationId xmlns:a16="http://schemas.microsoft.com/office/drawing/2014/main" id="{71824EA8-322E-1B00-C401-761D5739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489854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  <a:sym typeface="Arial" panose="020B0604020202020204" pitchFamily="34" charset="0"/>
                        </a:rPr>
                        <a:t>주제 선정 </a:t>
                      </a:r>
                      <a:endParaRPr lang="en-US" altLang="ko-KR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  <a:sym typeface="Arial" panose="020B0604020202020204" pitchFamily="34" charset="0"/>
                        </a:rPr>
                        <a:t>배경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kern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4" name="마스터 1 레이아웃 1 형태 5">
            <a:extLst>
              <a:ext uri="{FF2B5EF4-FFF2-40B4-BE49-F238E27FC236}">
                <a16:creationId xmlns:a16="http://schemas.microsoft.com/office/drawing/2014/main" id="{61F429B8-7CDE-A4AA-8EF8-0F7581C6E88D}"/>
              </a:ext>
            </a:extLst>
          </p:cNvPr>
          <p:cNvGrpSpPr/>
          <p:nvPr/>
        </p:nvGrpSpPr>
        <p:grpSpPr>
          <a:xfrm>
            <a:off x="0" y="2860028"/>
            <a:ext cx="1386348" cy="788186"/>
            <a:chOff x="0" y="1272662"/>
            <a:chExt cx="1691680" cy="788186"/>
          </a:xfrm>
        </p:grpSpPr>
        <p:sp>
          <p:nvSpPr>
            <p:cNvPr id="85" name="마스터 1 레이아웃 1 형태 5 그룹 1">
              <a:extLst>
                <a:ext uri="{FF2B5EF4-FFF2-40B4-BE49-F238E27FC236}">
                  <a16:creationId xmlns:a16="http://schemas.microsoft.com/office/drawing/2014/main" id="{E7C65F22-2FBE-C847-C6A4-D7FB049C07A8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구성도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86" name="마스터 1 레이아웃 1 형태 5 그룹 2">
              <a:extLst>
                <a:ext uri="{FF2B5EF4-FFF2-40B4-BE49-F238E27FC236}">
                  <a16:creationId xmlns:a16="http://schemas.microsoft.com/office/drawing/2014/main" id="{5E14B40D-EFE6-6988-E2FC-FCD5DAD8A3C8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87" name="슬라이드 4 형태 6">
            <a:extLst>
              <a:ext uri="{FF2B5EF4-FFF2-40B4-BE49-F238E27FC236}">
                <a16:creationId xmlns:a16="http://schemas.microsoft.com/office/drawing/2014/main" id="{2FED25B4-E501-4779-4ED6-2F6BE843A1FC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8" name="슬라이드 4 형태 6">
            <a:extLst>
              <a:ext uri="{FF2B5EF4-FFF2-40B4-BE49-F238E27FC236}">
                <a16:creationId xmlns:a16="http://schemas.microsoft.com/office/drawing/2014/main" id="{9EFA18B8-C59C-9761-D416-71509485892B}"/>
              </a:ext>
            </a:extLst>
          </p:cNvPr>
          <p:cNvSpPr txBox="1"/>
          <p:nvPr/>
        </p:nvSpPr>
        <p:spPr>
          <a:xfrm>
            <a:off x="1706663" y="311214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프로젝트 구성도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90" name="마스터 1 레이아웃 1 형태 2">
            <a:extLst>
              <a:ext uri="{FF2B5EF4-FFF2-40B4-BE49-F238E27FC236}">
                <a16:creationId xmlns:a16="http://schemas.microsoft.com/office/drawing/2014/main" id="{9E1F7F44-D274-5F55-3D73-F93C6F9F2BA0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350FA9-171F-A7CE-A750-EC1E3EB0168E}"/>
              </a:ext>
            </a:extLst>
          </p:cNvPr>
          <p:cNvSpPr txBox="1"/>
          <p:nvPr/>
        </p:nvSpPr>
        <p:spPr>
          <a:xfrm>
            <a:off x="2186750" y="4306014"/>
            <a:ext cx="744114" cy="338554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7B7176-FB2D-969D-73F2-5A0AB16BB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13" y="3339745"/>
            <a:ext cx="889034" cy="8890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459957-90D6-880B-E286-8E11699EE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48" y="3271749"/>
            <a:ext cx="1185664" cy="118566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B03C2DB-FF35-5B9C-CD2F-5E2D33B87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17" y="3278774"/>
            <a:ext cx="887809" cy="887809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D7E071-A7DD-B03E-F274-7F16F5086548}"/>
              </a:ext>
            </a:extLst>
          </p:cNvPr>
          <p:cNvSpPr txBox="1"/>
          <p:nvPr/>
        </p:nvSpPr>
        <p:spPr>
          <a:xfrm>
            <a:off x="7103427" y="4306014"/>
            <a:ext cx="792205" cy="338554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D03B91-8F55-9468-EBD6-87F75D2FE3A3}"/>
              </a:ext>
            </a:extLst>
          </p:cNvPr>
          <p:cNvGrpSpPr/>
          <p:nvPr/>
        </p:nvGrpSpPr>
        <p:grpSpPr>
          <a:xfrm>
            <a:off x="4698813" y="5529292"/>
            <a:ext cx="968535" cy="1031346"/>
            <a:chOff x="5197982" y="5832260"/>
            <a:chExt cx="968535" cy="103134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ED81039-FFCD-69D6-7721-94F906F6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800" y="5832260"/>
              <a:ext cx="664901" cy="664901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FBEDEF-26A1-431D-830A-C2977F69C17B}"/>
                </a:ext>
              </a:extLst>
            </p:cNvPr>
            <p:cNvSpPr txBox="1"/>
            <p:nvPr/>
          </p:nvSpPr>
          <p:spPr>
            <a:xfrm>
              <a:off x="5197982" y="6525052"/>
              <a:ext cx="968535" cy="338554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ChatBot</a:t>
              </a:r>
              <a:endPara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A74EEF-5988-EC11-A921-2605D59A68D1}"/>
              </a:ext>
            </a:extLst>
          </p:cNvPr>
          <p:cNvCxnSpPr>
            <a:cxnSpLocks/>
          </p:cNvCxnSpPr>
          <p:nvPr/>
        </p:nvCxnSpPr>
        <p:spPr>
          <a:xfrm flipH="1">
            <a:off x="8255549" y="3791594"/>
            <a:ext cx="842085" cy="0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FCA66C-BF36-DE94-A205-9C5EF712910C}"/>
              </a:ext>
            </a:extLst>
          </p:cNvPr>
          <p:cNvGrpSpPr/>
          <p:nvPr/>
        </p:nvGrpSpPr>
        <p:grpSpPr>
          <a:xfrm>
            <a:off x="9341483" y="1471925"/>
            <a:ext cx="2089910" cy="5145185"/>
            <a:chOff x="9536479" y="1471925"/>
            <a:chExt cx="2089910" cy="514518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2E28C24-0EE1-2259-8FEF-9642671398BC}"/>
                </a:ext>
              </a:extLst>
            </p:cNvPr>
            <p:cNvGrpSpPr/>
            <p:nvPr/>
          </p:nvGrpSpPr>
          <p:grpSpPr>
            <a:xfrm>
              <a:off x="9735596" y="1804879"/>
              <a:ext cx="1691680" cy="4663222"/>
              <a:chOff x="9992688" y="1715029"/>
              <a:chExt cx="1691680" cy="4663222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BF64A3D-9D26-E89F-DF4B-7ED0C198C069}"/>
                  </a:ext>
                </a:extLst>
              </p:cNvPr>
              <p:cNvSpPr/>
              <p:nvPr/>
            </p:nvSpPr>
            <p:spPr>
              <a:xfrm>
                <a:off x="9992688" y="1845834"/>
                <a:ext cx="1691680" cy="1282570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87C6EE-06C9-8F2D-C490-7BAF1660CE96}"/>
                  </a:ext>
                </a:extLst>
              </p:cNvPr>
              <p:cNvSpPr txBox="1"/>
              <p:nvPr/>
            </p:nvSpPr>
            <p:spPr>
              <a:xfrm>
                <a:off x="10227623" y="1715029"/>
                <a:ext cx="1221809" cy="261610"/>
              </a:xfrm>
              <a:prstGeom prst="rect">
                <a:avLst/>
              </a:prstGeom>
              <a:solidFill>
                <a:schemeClr val="bg1"/>
              </a:solidFill>
              <a:ln w="158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농산물 유통정보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9F564C0-B9D8-5D01-47A0-AFD17F46B5C9}"/>
                  </a:ext>
                </a:extLst>
              </p:cNvPr>
              <p:cNvSpPr/>
              <p:nvPr/>
            </p:nvSpPr>
            <p:spPr>
              <a:xfrm>
                <a:off x="10091767" y="2057953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스크래핑</a:t>
                </a: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14A6161-AEFD-F6AD-34A4-CFCBDA1E45B3}"/>
                  </a:ext>
                </a:extLst>
              </p:cNvPr>
              <p:cNvCxnSpPr>
                <a:cxnSpLocks/>
                <a:stCxn id="5" idx="2"/>
                <a:endCxn id="33" idx="0"/>
              </p:cNvCxnSpPr>
              <p:nvPr/>
            </p:nvCxnSpPr>
            <p:spPr>
              <a:xfrm>
                <a:off x="10838527" y="2276275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4CFAD6-26C7-75B7-5A96-4E1B4B0797DA}"/>
                  </a:ext>
                </a:extLst>
              </p:cNvPr>
              <p:cNvSpPr/>
              <p:nvPr/>
            </p:nvSpPr>
            <p:spPr>
              <a:xfrm>
                <a:off x="10091767" y="2422956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전처리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F8999A43-D0A2-7A08-13EA-52047DFF1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8527" y="2641278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18E3BB-9FA8-83C2-9488-906753087629}"/>
                  </a:ext>
                </a:extLst>
              </p:cNvPr>
              <p:cNvSpPr/>
              <p:nvPr/>
            </p:nvSpPr>
            <p:spPr>
              <a:xfrm>
                <a:off x="10091767" y="2805162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.Xlsx </a:t>
                </a:r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형식</a:t>
                </a: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165458C8-4AA0-C09F-149C-0EA60842347A}"/>
                  </a:ext>
                </a:extLst>
              </p:cNvPr>
              <p:cNvSpPr/>
              <p:nvPr/>
            </p:nvSpPr>
            <p:spPr>
              <a:xfrm>
                <a:off x="9992688" y="3270168"/>
                <a:ext cx="1691680" cy="1282570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938B6AB-0673-66BA-7CFE-C195C1E75331}"/>
                  </a:ext>
                </a:extLst>
              </p:cNvPr>
              <p:cNvSpPr/>
              <p:nvPr/>
            </p:nvSpPr>
            <p:spPr>
              <a:xfrm>
                <a:off x="9992688" y="4659817"/>
                <a:ext cx="1691680" cy="1718434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1280FD-8883-0A6F-2D11-716129D12ED3}"/>
                  </a:ext>
                </a:extLst>
              </p:cNvPr>
              <p:cNvSpPr txBox="1"/>
              <p:nvPr/>
            </p:nvSpPr>
            <p:spPr>
              <a:xfrm>
                <a:off x="10368686" y="4529013"/>
                <a:ext cx="939681" cy="261610"/>
              </a:xfrm>
              <a:prstGeom prst="rect">
                <a:avLst/>
              </a:prstGeom>
              <a:solidFill>
                <a:schemeClr val="bg1"/>
              </a:solidFill>
              <a:ln w="158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네이버 쇼핑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1064A87-60B9-2D87-859B-859D9ED8AA8F}"/>
                  </a:ext>
                </a:extLst>
              </p:cNvPr>
              <p:cNvSpPr/>
              <p:nvPr/>
            </p:nvSpPr>
            <p:spPr>
              <a:xfrm>
                <a:off x="10091767" y="3483422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 </a:t>
                </a:r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연동</a:t>
                </a:r>
              </a:p>
            </p:txBody>
          </p: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4219F481-AED5-FFD4-11F1-5F5EAFB03346}"/>
                  </a:ext>
                </a:extLst>
              </p:cNvPr>
              <p:cNvCxnSpPr>
                <a:cxnSpLocks/>
                <a:stCxn id="38" idx="2"/>
                <a:endCxn id="40" idx="0"/>
              </p:cNvCxnSpPr>
              <p:nvPr/>
            </p:nvCxnSpPr>
            <p:spPr>
              <a:xfrm>
                <a:off x="10838527" y="3701744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4A6A4DF-CCC2-8F7E-80FD-8D8695106951}"/>
                  </a:ext>
                </a:extLst>
              </p:cNvPr>
              <p:cNvSpPr/>
              <p:nvPr/>
            </p:nvSpPr>
            <p:spPr>
              <a:xfrm>
                <a:off x="10091767" y="3848425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DataFrame </a:t>
                </a:r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형식</a:t>
                </a:r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B2889FB5-114C-5699-E675-D2D32D346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8527" y="4066747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4E56469-84F5-0B89-16E5-F5F51F456611}"/>
                  </a:ext>
                </a:extLst>
              </p:cNvPr>
              <p:cNvSpPr/>
              <p:nvPr/>
            </p:nvSpPr>
            <p:spPr>
              <a:xfrm>
                <a:off x="10091767" y="4230631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전처리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9FE7083-901C-EDAD-297E-982698FE9956}"/>
                  </a:ext>
                </a:extLst>
              </p:cNvPr>
              <p:cNvSpPr/>
              <p:nvPr/>
            </p:nvSpPr>
            <p:spPr>
              <a:xfrm>
                <a:off x="10091767" y="4904893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검색</a:t>
                </a: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850B5EBB-8920-37BF-C1DE-5FD411545F38}"/>
                  </a:ext>
                </a:extLst>
              </p:cNvPr>
              <p:cNvCxnSpPr>
                <a:cxnSpLocks/>
                <a:stCxn id="48" idx="2"/>
                <a:endCxn id="50" idx="0"/>
              </p:cNvCxnSpPr>
              <p:nvPr/>
            </p:nvCxnSpPr>
            <p:spPr>
              <a:xfrm>
                <a:off x="10838527" y="5123215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A51AF81-EA38-A646-4813-4D1456DEF243}"/>
                  </a:ext>
                </a:extLst>
              </p:cNvPr>
              <p:cNvSpPr/>
              <p:nvPr/>
            </p:nvSpPr>
            <p:spPr>
              <a:xfrm>
                <a:off x="10091767" y="5269896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최저가 출력</a:t>
                </a:r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089A8ECB-3B39-BD6A-DDF1-B2F507E05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8527" y="5488218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BB8F19B-9D5A-9801-B4FF-9D9B2A6545D5}"/>
                  </a:ext>
                </a:extLst>
              </p:cNvPr>
              <p:cNvSpPr/>
              <p:nvPr/>
            </p:nvSpPr>
            <p:spPr>
              <a:xfrm>
                <a:off x="10091767" y="5652102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전처리</a:t>
                </a: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8E46E338-4B99-17F9-2890-3D05ED1A7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8527" y="5881775"/>
                <a:ext cx="0" cy="146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0BD537B-556B-6FF1-D06A-CD74AA1573C3}"/>
                  </a:ext>
                </a:extLst>
              </p:cNvPr>
              <p:cNvSpPr/>
              <p:nvPr/>
            </p:nvSpPr>
            <p:spPr>
              <a:xfrm>
                <a:off x="10091767" y="6045659"/>
                <a:ext cx="1493520" cy="2183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Dict, json</a:t>
                </a:r>
                <a:endPara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E346B04-FB65-0700-9DC2-AAA5B4DAE9BB}"/>
                  </a:ext>
                </a:extLst>
              </p:cNvPr>
              <p:cNvSpPr txBox="1"/>
              <p:nvPr/>
            </p:nvSpPr>
            <p:spPr>
              <a:xfrm>
                <a:off x="10273309" y="3148472"/>
                <a:ext cx="1130438" cy="261610"/>
              </a:xfrm>
              <a:prstGeom prst="rect">
                <a:avLst/>
              </a:prstGeom>
              <a:solidFill>
                <a:schemeClr val="bg1"/>
              </a:solidFill>
              <a:ln w="158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가격 예측 정보</a:t>
                </a: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3653CC73-D105-B319-76BC-24D126DE311E}"/>
                </a:ext>
              </a:extLst>
            </p:cNvPr>
            <p:cNvSpPr/>
            <p:nvPr/>
          </p:nvSpPr>
          <p:spPr>
            <a:xfrm>
              <a:off x="9536479" y="1655870"/>
              <a:ext cx="2089910" cy="4961240"/>
            </a:xfrm>
            <a:prstGeom prst="roundRect">
              <a:avLst>
                <a:gd name="adj" fmla="val 7894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955C25-A45C-38B3-873D-E62192A062C6}"/>
                </a:ext>
              </a:extLst>
            </p:cNvPr>
            <p:cNvSpPr txBox="1"/>
            <p:nvPr/>
          </p:nvSpPr>
          <p:spPr>
            <a:xfrm>
              <a:off x="10261474" y="1471925"/>
              <a:ext cx="639919" cy="338554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endPara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E63A599-3AE1-DDB7-B7C3-44B9B0293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30" y="1739826"/>
            <a:ext cx="664900" cy="664900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7A1A4C5-310A-A45F-A692-22A2D376A572}"/>
              </a:ext>
            </a:extLst>
          </p:cNvPr>
          <p:cNvCxnSpPr>
            <a:cxnSpLocks/>
          </p:cNvCxnSpPr>
          <p:nvPr/>
        </p:nvCxnSpPr>
        <p:spPr>
          <a:xfrm flipH="1">
            <a:off x="5945747" y="3676212"/>
            <a:ext cx="842085" cy="0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4AECD55-5092-1D98-07A9-920CD169A6AE}"/>
              </a:ext>
            </a:extLst>
          </p:cNvPr>
          <p:cNvCxnSpPr/>
          <p:nvPr/>
        </p:nvCxnSpPr>
        <p:spPr>
          <a:xfrm>
            <a:off x="5966067" y="3985847"/>
            <a:ext cx="8425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6DB805E-9A2E-1152-D9E3-D50D62396B9A}"/>
              </a:ext>
            </a:extLst>
          </p:cNvPr>
          <p:cNvCxnSpPr>
            <a:cxnSpLocks/>
          </p:cNvCxnSpPr>
          <p:nvPr/>
        </p:nvCxnSpPr>
        <p:spPr>
          <a:xfrm>
            <a:off x="5031036" y="4812304"/>
            <a:ext cx="0" cy="583200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4E01F628-CB34-2EF2-E829-68280FD3122F}"/>
              </a:ext>
            </a:extLst>
          </p:cNvPr>
          <p:cNvCxnSpPr>
            <a:cxnSpLocks/>
          </p:cNvCxnSpPr>
          <p:nvPr/>
        </p:nvCxnSpPr>
        <p:spPr>
          <a:xfrm flipV="1">
            <a:off x="5363915" y="4803867"/>
            <a:ext cx="0" cy="582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251C40D-E490-D9EB-DBC4-3E8759D82FD8}"/>
              </a:ext>
            </a:extLst>
          </p:cNvPr>
          <p:cNvSpPr txBox="1"/>
          <p:nvPr/>
        </p:nvSpPr>
        <p:spPr>
          <a:xfrm>
            <a:off x="4535691" y="4413610"/>
            <a:ext cx="1294778" cy="338554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3B64359-1603-E9AD-AA1F-632787D811DD}"/>
              </a:ext>
            </a:extLst>
          </p:cNvPr>
          <p:cNvCxnSpPr>
            <a:cxnSpLocks/>
          </p:cNvCxnSpPr>
          <p:nvPr/>
        </p:nvCxnSpPr>
        <p:spPr>
          <a:xfrm rot="8100000">
            <a:off x="6344362" y="2174216"/>
            <a:ext cx="0" cy="1080000"/>
          </a:xfrm>
          <a:prstGeom prst="straightConnector1">
            <a:avLst/>
          </a:prstGeom>
          <a:ln w="285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54FD6F3-8E7D-10E1-18B0-2698B714E981}"/>
              </a:ext>
            </a:extLst>
          </p:cNvPr>
          <p:cNvCxnSpPr>
            <a:cxnSpLocks/>
          </p:cNvCxnSpPr>
          <p:nvPr/>
        </p:nvCxnSpPr>
        <p:spPr>
          <a:xfrm rot="8100000" flipV="1">
            <a:off x="6627727" y="2045956"/>
            <a:ext cx="0" cy="1080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5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C579F2-8786-63E3-CEC7-7384474D5683}"/>
              </a:ext>
            </a:extLst>
          </p:cNvPr>
          <p:cNvGrpSpPr/>
          <p:nvPr/>
        </p:nvGrpSpPr>
        <p:grpSpPr>
          <a:xfrm>
            <a:off x="2231925" y="1716661"/>
            <a:ext cx="9089921" cy="4612494"/>
            <a:chOff x="2320414" y="1600662"/>
            <a:chExt cx="9089921" cy="461249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E53D9ED-245F-3B73-63CF-D9AC2C26D0FF}"/>
                </a:ext>
              </a:extLst>
            </p:cNvPr>
            <p:cNvSpPr/>
            <p:nvPr/>
          </p:nvSpPr>
          <p:spPr>
            <a:xfrm>
              <a:off x="3189751" y="1759975"/>
              <a:ext cx="1582993" cy="2252442"/>
            </a:xfrm>
            <a:prstGeom prst="roundRect">
              <a:avLst>
                <a:gd name="adj" fmla="val 8965"/>
              </a:avLst>
            </a:prstGeom>
            <a:noFill/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472F69-CF2B-62D5-9FFD-ECD7B0873605}"/>
                </a:ext>
              </a:extLst>
            </p:cNvPr>
            <p:cNvSpPr txBox="1"/>
            <p:nvPr/>
          </p:nvSpPr>
          <p:spPr>
            <a:xfrm>
              <a:off x="3594763" y="1600662"/>
              <a:ext cx="72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Server</a:t>
              </a:r>
              <a:endParaRPr lang="ko-KR" altLang="en-US" b="1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0641076-438F-DBAC-4026-964BD92A34C0}"/>
                </a:ext>
              </a:extLst>
            </p:cNvPr>
            <p:cNvSpPr/>
            <p:nvPr/>
          </p:nvSpPr>
          <p:spPr>
            <a:xfrm>
              <a:off x="6947439" y="1759975"/>
              <a:ext cx="1582993" cy="1082442"/>
            </a:xfrm>
            <a:prstGeom prst="roundRect">
              <a:avLst>
                <a:gd name="adj" fmla="val 8965"/>
              </a:avLst>
            </a:prstGeom>
            <a:noFill/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4E01260-C1A0-E021-8397-D4D4DBFBACCD}"/>
                </a:ext>
              </a:extLst>
            </p:cNvPr>
            <p:cNvSpPr/>
            <p:nvPr/>
          </p:nvSpPr>
          <p:spPr>
            <a:xfrm>
              <a:off x="8826283" y="1759975"/>
              <a:ext cx="1582993" cy="2252442"/>
            </a:xfrm>
            <a:prstGeom prst="roundRect">
              <a:avLst>
                <a:gd name="adj" fmla="val 8965"/>
              </a:avLst>
            </a:prstGeom>
            <a:noFill/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0" name="Picture 16" descr="urllib3 2.0.0.dev0 documentation">
              <a:extLst>
                <a:ext uri="{FF2B5EF4-FFF2-40B4-BE49-F238E27FC236}">
                  <a16:creationId xmlns:a16="http://schemas.microsoft.com/office/drawing/2014/main" id="{67DEA634-96A4-04E7-8C26-C3792CB68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557" y="5301068"/>
              <a:ext cx="1046851" cy="30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Jinja (template engine) - Wikipedia">
              <a:extLst>
                <a:ext uri="{FF2B5EF4-FFF2-40B4-BE49-F238E27FC236}">
                  <a16:creationId xmlns:a16="http://schemas.microsoft.com/office/drawing/2014/main" id="{6423218B-9F52-881C-FECC-F8DAEECA9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63" y="2641089"/>
              <a:ext cx="1158612" cy="46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9F922E-A0F8-A671-AEFC-527DAC501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480" t="32924" r="22426" b="33013"/>
            <a:stretch/>
          </p:blipFill>
          <p:spPr>
            <a:xfrm>
              <a:off x="5458959" y="3445294"/>
              <a:ext cx="820854" cy="4065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92189EA-4B1E-B6AF-16DF-5E5C5768B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934" y="2057000"/>
              <a:ext cx="1087541" cy="559406"/>
            </a:xfrm>
            <a:prstGeom prst="rect">
              <a:avLst/>
            </a:prstGeom>
          </p:spPr>
        </p:pic>
        <p:pic>
          <p:nvPicPr>
            <p:cNvPr id="1056" name="Picture 32" descr="GitHub Logos and Usage · GitHub">
              <a:extLst>
                <a:ext uri="{FF2B5EF4-FFF2-40B4-BE49-F238E27FC236}">
                  <a16:creationId xmlns:a16="http://schemas.microsoft.com/office/drawing/2014/main" id="{C2EBAE59-5417-3A08-6953-C2929EEE4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1" t="12117" r="10881" b="12117"/>
            <a:stretch/>
          </p:blipFill>
          <p:spPr bwMode="auto">
            <a:xfrm>
              <a:off x="5530195" y="2701030"/>
              <a:ext cx="678383" cy="62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플라스크 (웹 프레임워크) - 위키백과, 우리 모두의 백과사전">
              <a:extLst>
                <a:ext uri="{FF2B5EF4-FFF2-40B4-BE49-F238E27FC236}">
                  <a16:creationId xmlns:a16="http://schemas.microsoft.com/office/drawing/2014/main" id="{09B193A8-0CE5-C328-0419-33629F547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679" y="3216988"/>
              <a:ext cx="1097184" cy="429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Notion Logo Download Vector">
              <a:extLst>
                <a:ext uri="{FF2B5EF4-FFF2-40B4-BE49-F238E27FC236}">
                  <a16:creationId xmlns:a16="http://schemas.microsoft.com/office/drawing/2014/main" id="{607EB1CD-AEA7-51DB-88D2-91CEF8692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677" y="2053373"/>
              <a:ext cx="1205421" cy="41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>
              <a:extLst>
                <a:ext uri="{FF2B5EF4-FFF2-40B4-BE49-F238E27FC236}">
                  <a16:creationId xmlns:a16="http://schemas.microsoft.com/office/drawing/2014/main" id="{7E53ADD2-3569-574B-39F0-1538C0FE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1952" y="3352040"/>
              <a:ext cx="1353306" cy="358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D58D168B-C55B-EF9B-DE84-FFE129FE8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8594" y="3282041"/>
              <a:ext cx="905739" cy="58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PA 로보틱 프로세스 오토메이션 | UiPath">
              <a:extLst>
                <a:ext uri="{FF2B5EF4-FFF2-40B4-BE49-F238E27FC236}">
                  <a16:creationId xmlns:a16="http://schemas.microsoft.com/office/drawing/2014/main" id="{8727C43C-8972-04E7-178E-3F6556B74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750" r="93417">
                          <a14:foregroundMark x1="22917" y1="40125" x2="22333" y2="45875"/>
                          <a14:foregroundMark x1="29750" y1="49500" x2="30250" y2="56250"/>
                          <a14:foregroundMark x1="29917" y1="36625" x2="30333" y2="38125"/>
                          <a14:foregroundMark x1="36333" y1="28750" x2="36333" y2="38375"/>
                          <a14:foregroundMark x1="4750" y1="34375" x2="4750" y2="36875"/>
                          <a14:foregroundMark x1="52167" y1="41000" x2="52750" y2="45375"/>
                          <a14:foregroundMark x1="41833" y1="36500" x2="41833" y2="38250"/>
                          <a14:foregroundMark x1="65250" y1="46625" x2="67667" y2="51875"/>
                          <a14:foregroundMark x1="74750" y1="43875" x2="75000" y2="54125"/>
                          <a14:foregroundMark x1="84667" y1="39000" x2="84333" y2="41875"/>
                          <a14:foregroundMark x1="92000" y1="44875" x2="93417" y2="46500"/>
                          <a14:foregroundMark x1="85000" y1="57000" x2="85083" y2="6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0" t="21994" b="24286"/>
            <a:stretch/>
          </p:blipFill>
          <p:spPr bwMode="auto">
            <a:xfrm>
              <a:off x="2581579" y="4608752"/>
              <a:ext cx="1201916" cy="44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44F9E94-B666-D50A-0EBA-9DD20F93A021}"/>
                </a:ext>
              </a:extLst>
            </p:cNvPr>
            <p:cNvGrpSpPr/>
            <p:nvPr/>
          </p:nvGrpSpPr>
          <p:grpSpPr>
            <a:xfrm>
              <a:off x="2320414" y="4215608"/>
              <a:ext cx="2748182" cy="1997548"/>
              <a:chOff x="2320414" y="3648574"/>
              <a:chExt cx="2748182" cy="1997548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C79AC60-CED6-CB93-EE6F-C22FD9E67D34}"/>
                  </a:ext>
                </a:extLst>
              </p:cNvPr>
              <p:cNvSpPr/>
              <p:nvPr/>
            </p:nvSpPr>
            <p:spPr>
              <a:xfrm>
                <a:off x="2320414" y="3757523"/>
                <a:ext cx="2748182" cy="1888599"/>
              </a:xfrm>
              <a:prstGeom prst="roundRect">
                <a:avLst>
                  <a:gd name="adj" fmla="val 8965"/>
                </a:avLst>
              </a:prstGeom>
              <a:noFill/>
              <a:ln w="158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6536ED-7DB1-252F-C29E-BE3E605CB701}"/>
                  </a:ext>
                </a:extLst>
              </p:cNvPr>
              <p:cNvSpPr txBox="1"/>
              <p:nvPr/>
            </p:nvSpPr>
            <p:spPr>
              <a:xfrm>
                <a:off x="2947010" y="3648574"/>
                <a:ext cx="140830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/>
                  <a:t>Data Scraping</a:t>
                </a:r>
                <a:endParaRPr lang="ko-KR" altLang="en-US" b="1"/>
              </a:p>
            </p:txBody>
          </p:sp>
        </p:grpSp>
        <p:pic>
          <p:nvPicPr>
            <p:cNvPr id="1030" name="Picture 6" descr="Python Logo and symbol, meaning, history, PNG">
              <a:extLst>
                <a:ext uri="{FF2B5EF4-FFF2-40B4-BE49-F238E27FC236}">
                  <a16:creationId xmlns:a16="http://schemas.microsoft.com/office/drawing/2014/main" id="{340955F1-B88F-10CF-A86E-2A14EC2D3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4" r="24744"/>
            <a:stretch/>
          </p:blipFill>
          <p:spPr bwMode="auto">
            <a:xfrm>
              <a:off x="7873887" y="4630097"/>
              <a:ext cx="556510" cy="61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88A050D-F415-D54D-8E47-E591B5321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2651" y="5765167"/>
              <a:ext cx="1078513" cy="26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andas - 위키백과, 우리 모두의 백과사전">
              <a:extLst>
                <a:ext uri="{FF2B5EF4-FFF2-40B4-BE49-F238E27FC236}">
                  <a16:creationId xmlns:a16="http://schemas.microsoft.com/office/drawing/2014/main" id="{64C2871F-0CC7-9D35-01D3-956E03B82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" t="13871" r="3778" b="16461"/>
            <a:stretch/>
          </p:blipFill>
          <p:spPr bwMode="auto">
            <a:xfrm>
              <a:off x="7621394" y="5672047"/>
              <a:ext cx="1383672" cy="421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Visual Basic .NET - Wikipedia">
              <a:extLst>
                <a:ext uri="{FF2B5EF4-FFF2-40B4-BE49-F238E27FC236}">
                  <a16:creationId xmlns:a16="http://schemas.microsoft.com/office/drawing/2014/main" id="{7EE7E513-4795-AAEA-B5CC-03784CF6B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8330" y="4533311"/>
              <a:ext cx="604759" cy="604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NumPy - 위키백과, 우리 모두의 백과사전">
              <a:extLst>
                <a:ext uri="{FF2B5EF4-FFF2-40B4-BE49-F238E27FC236}">
                  <a16:creationId xmlns:a16="http://schemas.microsoft.com/office/drawing/2014/main" id="{434764D2-322B-41D3-035D-82F53D4C2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283" y="4485689"/>
              <a:ext cx="1009506" cy="45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FC0EE82-FCBE-9CEE-6EEC-FF8F6E5CB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006" y="5636126"/>
              <a:ext cx="492889" cy="492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JetBrains PyCharm Community 2022.1.1 | IDE 소프트웨어">
              <a:extLst>
                <a:ext uri="{FF2B5EF4-FFF2-40B4-BE49-F238E27FC236}">
                  <a16:creationId xmlns:a16="http://schemas.microsoft.com/office/drawing/2014/main" id="{9B7E7443-510A-5B05-966F-5F660AAEC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802" y="2217419"/>
              <a:ext cx="560891" cy="5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Colab] 구글 Colab에서 데이터 로딩하기">
              <a:extLst>
                <a:ext uri="{FF2B5EF4-FFF2-40B4-BE49-F238E27FC236}">
                  <a16:creationId xmlns:a16="http://schemas.microsoft.com/office/drawing/2014/main" id="{87B88E45-9EE2-19B8-C3CE-A01F95A55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750" y="5171937"/>
              <a:ext cx="1125522" cy="497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Machine Learning Articles, Tutorials &amp; Reports by Weights &amp; Biases">
              <a:extLst>
                <a:ext uri="{FF2B5EF4-FFF2-40B4-BE49-F238E27FC236}">
                  <a16:creationId xmlns:a16="http://schemas.microsoft.com/office/drawing/2014/main" id="{CA32C6FA-7D88-18B7-129E-B671E7E238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55" r="10338" b="37123"/>
            <a:stretch/>
          </p:blipFill>
          <p:spPr bwMode="auto">
            <a:xfrm>
              <a:off x="8748440" y="5160216"/>
              <a:ext cx="1253875" cy="35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>
              <a:extLst>
                <a:ext uri="{FF2B5EF4-FFF2-40B4-BE49-F238E27FC236}">
                  <a16:creationId xmlns:a16="http://schemas.microsoft.com/office/drawing/2014/main" id="{49CE1A29-4703-EA7B-A554-390FCC0E1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106" y="5748641"/>
              <a:ext cx="1125522" cy="27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52FF15D-DD42-DE75-2B7C-E84E2BF7E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943" b="89675" l="5563" r="94188">
                          <a14:foregroundMark x1="9625" y1="32314" x2="9813" y2="48757"/>
                          <a14:foregroundMark x1="5563" y1="36329" x2="9125" y2="33843"/>
                          <a14:foregroundMark x1="13563" y1="30784" x2="15625" y2="32122"/>
                          <a14:foregroundMark x1="27813" y1="37667" x2="28313" y2="50096"/>
                          <a14:foregroundMark x1="32750" y1="52772" x2="34625" y2="52772"/>
                          <a14:foregroundMark x1="40250" y1="45124" x2="40188" y2="56023"/>
                          <a14:foregroundMark x1="49375" y1="53346" x2="51125" y2="54685"/>
                          <a14:foregroundMark x1="55500" y1="52008" x2="55563" y2="56979"/>
                          <a14:foregroundMark x1="63938" y1="47610" x2="63938" y2="57170"/>
                          <a14:foregroundMark x1="69750" y1="47610" x2="69750" y2="56405"/>
                          <a14:foregroundMark x1="77813" y1="44168" x2="77813" y2="53728"/>
                          <a14:foregroundMark x1="80500" y1="50287" x2="80500" y2="58126"/>
                          <a14:foregroundMark x1="88250" y1="49331" x2="89063" y2="58126"/>
                          <a14:foregroundMark x1="91750" y1="47610" x2="90875" y2="51816"/>
                          <a14:foregroundMark x1="93875" y1="59656" x2="94188" y2="62333"/>
                          <a14:backgroundMark x1="29938" y1="14340" x2="52250" y2="19885"/>
                          <a14:backgroundMark x1="34438" y1="48757" x2="34063" y2="48757"/>
                          <a14:backgroundMark x1="34750" y1="58700" x2="35500" y2="57744"/>
                          <a14:backgroundMark x1="38688" y1="42639" x2="38875" y2="72849"/>
                          <a14:backgroundMark x1="42750" y1="52008" x2="42563" y2="72467"/>
                          <a14:backgroundMark x1="42563" y1="72467" x2="42688" y2="73231"/>
                          <a14:backgroundMark x1="35625" y1="21989" x2="62563" y2="20459"/>
                          <a14:backgroundMark x1="73438" y1="12046" x2="73375" y2="20650"/>
                          <a14:backgroundMark x1="81438" y1="10134" x2="66688" y2="18164"/>
                          <a14:backgroundMark x1="24375" y1="17973" x2="21313" y2="35755"/>
                          <a14:backgroundMark x1="4063" y1="13958" x2="13063" y2="5927"/>
                          <a14:backgroundMark x1="12875" y1="12046" x2="22688" y2="19694"/>
                          <a14:backgroundMark x1="20750" y1="5354" x2="36375" y2="6692"/>
                          <a14:backgroundMark x1="65313" y1="9178" x2="79500" y2="18547"/>
                          <a14:backgroundMark x1="84625" y1="9560" x2="91938" y2="17782"/>
                          <a14:backgroundMark x1="90000" y1="73996" x2="77688" y2="80880"/>
                          <a14:backgroundMark x1="61625" y1="81836" x2="47125" y2="86042"/>
                          <a14:backgroundMark x1="33625" y1="77629" x2="22750" y2="78394"/>
                          <a14:backgroundMark x1="58062" y1="49331" x2="58000" y2="55067"/>
                          <a14:backgroundMark x1="82313" y1="50096" x2="82688" y2="59273"/>
                          <a14:backgroundMark x1="11313" y1="27342" x2="11375" y2="34226"/>
                          <a14:backgroundMark x1="11563" y1="35182" x2="11375" y2="724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2417" y="4613959"/>
              <a:ext cx="1474445" cy="481960"/>
            </a:xfrm>
            <a:prstGeom prst="rect">
              <a:avLst/>
            </a:prstGeom>
          </p:spPr>
        </p:pic>
        <p:pic>
          <p:nvPicPr>
            <p:cNvPr id="1066" name="Picture 42" descr="Keras: the Python deep learning API">
              <a:extLst>
                <a:ext uri="{FF2B5EF4-FFF2-40B4-BE49-F238E27FC236}">
                  <a16:creationId xmlns:a16="http://schemas.microsoft.com/office/drawing/2014/main" id="{5518D0B4-11C6-1BA2-9031-F4522B651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667" y="5657728"/>
              <a:ext cx="1148133" cy="33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3AA1CBB-DC41-1F04-0B4D-D91DAF09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8623" y="4605882"/>
              <a:ext cx="910286" cy="490037"/>
            </a:xfrm>
            <a:prstGeom prst="rect">
              <a:avLst/>
            </a:prstGeom>
          </p:spPr>
        </p:pic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F27192E4-AE71-3DD5-4BA4-485860136D4A}"/>
                </a:ext>
              </a:extLst>
            </p:cNvPr>
            <p:cNvSpPr/>
            <p:nvPr/>
          </p:nvSpPr>
          <p:spPr>
            <a:xfrm>
              <a:off x="5327394" y="4321397"/>
              <a:ext cx="6082941" cy="1888599"/>
            </a:xfrm>
            <a:prstGeom prst="roundRect">
              <a:avLst>
                <a:gd name="adj" fmla="val 8965"/>
              </a:avLst>
            </a:prstGeom>
            <a:noFill/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068B3E-01D6-406C-AACE-874FBEC7BF95}"/>
                </a:ext>
              </a:extLst>
            </p:cNvPr>
            <p:cNvSpPr txBox="1"/>
            <p:nvPr/>
          </p:nvSpPr>
          <p:spPr>
            <a:xfrm>
              <a:off x="6954327" y="4215608"/>
              <a:ext cx="26858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 lvl="0">
                <a:defRPr lang="ko-KR"/>
              </a:defPPr>
              <a:lvl1pPr algn="ctr">
                <a:defRPr sz="1400" b="1"/>
              </a:lvl1pPr>
            </a:lstStyle>
            <a:p>
              <a:r>
                <a:rPr lang="en-US" altLang="ko-KR"/>
                <a:t>Analystic / Machine Learning`</a:t>
              </a:r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8C7B6E72-6A54-43F4-14C1-A3D9759ACFAA}"/>
                </a:ext>
              </a:extLst>
            </p:cNvPr>
            <p:cNvSpPr/>
            <p:nvPr/>
          </p:nvSpPr>
          <p:spPr>
            <a:xfrm>
              <a:off x="5068595" y="1759975"/>
              <a:ext cx="1582993" cy="2252442"/>
            </a:xfrm>
            <a:prstGeom prst="roundRect">
              <a:avLst>
                <a:gd name="adj" fmla="val 8965"/>
              </a:avLst>
            </a:prstGeom>
            <a:noFill/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0C444CB7-EA59-A4ED-6CB5-0207E36EFEB6}"/>
                </a:ext>
              </a:extLst>
            </p:cNvPr>
            <p:cNvSpPr/>
            <p:nvPr/>
          </p:nvSpPr>
          <p:spPr>
            <a:xfrm>
              <a:off x="6947438" y="3029068"/>
              <a:ext cx="1582993" cy="983349"/>
            </a:xfrm>
            <a:prstGeom prst="roundRect">
              <a:avLst>
                <a:gd name="adj" fmla="val 8965"/>
              </a:avLst>
            </a:prstGeom>
            <a:noFill/>
            <a:ln w="158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226C23-CA1F-F7A4-DED4-FEEAA15BC039}"/>
                </a:ext>
              </a:extLst>
            </p:cNvPr>
            <p:cNvSpPr txBox="1"/>
            <p:nvPr/>
          </p:nvSpPr>
          <p:spPr>
            <a:xfrm>
              <a:off x="5225943" y="1600662"/>
              <a:ext cx="12682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/>
                <a:t>Collaboraion</a:t>
              </a:r>
              <a:endParaRPr lang="ko-KR" altLang="en-US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575C218-6AC3-715B-5B3E-EAEDD3C3D55F}"/>
                </a:ext>
              </a:extLst>
            </p:cNvPr>
            <p:cNvSpPr txBox="1"/>
            <p:nvPr/>
          </p:nvSpPr>
          <p:spPr>
            <a:xfrm>
              <a:off x="7507139" y="1600662"/>
              <a:ext cx="4331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DB</a:t>
              </a:r>
              <a:endParaRPr lang="ko-KR" altLang="en-US" b="1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C3C58B9-FEF3-B5C9-1508-B32055ABA05B}"/>
                </a:ext>
              </a:extLst>
            </p:cNvPr>
            <p:cNvSpPr txBox="1"/>
            <p:nvPr/>
          </p:nvSpPr>
          <p:spPr>
            <a:xfrm>
              <a:off x="7304361" y="2905082"/>
              <a:ext cx="8691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ChatBot</a:t>
              </a:r>
              <a:endParaRPr lang="ko-KR" altLang="en-US" b="1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DD76C32-614C-67AB-9948-78CF12134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" t="18239" r="3434" b="18018"/>
            <a:stretch/>
          </p:blipFill>
          <p:spPr>
            <a:xfrm>
              <a:off x="9001233" y="1974099"/>
              <a:ext cx="1158612" cy="42138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6D0947-CD9E-6C54-91A1-532ADB5D5CF9}"/>
                </a:ext>
              </a:extLst>
            </p:cNvPr>
            <p:cNvSpPr txBox="1"/>
            <p:nvPr/>
          </p:nvSpPr>
          <p:spPr>
            <a:xfrm>
              <a:off x="9113950" y="1600662"/>
              <a:ext cx="101970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Front-End</a:t>
              </a:r>
              <a:endParaRPr lang="ko-KR" altLang="en-US" b="1"/>
            </a:p>
          </p:txBody>
        </p:sp>
      </p:grpSp>
      <p:sp>
        <p:nvSpPr>
          <p:cNvPr id="55" name="마스터 1 레이아웃 1 형태 1">
            <a:extLst>
              <a:ext uri="{FF2B5EF4-FFF2-40B4-BE49-F238E27FC236}">
                <a16:creationId xmlns:a16="http://schemas.microsoft.com/office/drawing/2014/main" id="{18CE2967-1B5F-2D05-E687-9209A19B8064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59" name="마스터 1 레이아웃 1 형태 4">
            <a:extLst>
              <a:ext uri="{FF2B5EF4-FFF2-40B4-BE49-F238E27FC236}">
                <a16:creationId xmlns:a16="http://schemas.microsoft.com/office/drawing/2014/main" id="{E6B020B0-AF70-7B73-A5EF-A8031A019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472818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  <a:sym typeface="Arial" panose="020B0604020202020204" pitchFamily="34" charset="0"/>
                        </a:rPr>
                        <a:t>주제 선정 </a:t>
                      </a:r>
                      <a:endParaRPr lang="en-US" altLang="ko-KR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  <a:sym typeface="Arial" panose="020B0604020202020204" pitchFamily="34" charset="0"/>
                        </a:rPr>
                        <a:t>배경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kern="120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0" name="마스터 1 레이아웃 1 형태 5">
            <a:extLst>
              <a:ext uri="{FF2B5EF4-FFF2-40B4-BE49-F238E27FC236}">
                <a16:creationId xmlns:a16="http://schemas.microsoft.com/office/drawing/2014/main" id="{A06204AA-DD04-46C7-4567-5238C4FD0982}"/>
              </a:ext>
            </a:extLst>
          </p:cNvPr>
          <p:cNvGrpSpPr/>
          <p:nvPr/>
        </p:nvGrpSpPr>
        <p:grpSpPr>
          <a:xfrm>
            <a:off x="0" y="3648479"/>
            <a:ext cx="1386348" cy="788186"/>
            <a:chOff x="0" y="1272662"/>
            <a:chExt cx="1691680" cy="788186"/>
          </a:xfrm>
        </p:grpSpPr>
        <p:sp>
          <p:nvSpPr>
            <p:cNvPr id="61" name="마스터 1 레이아웃 1 형태 5 그룹 1">
              <a:extLst>
                <a:ext uri="{FF2B5EF4-FFF2-40B4-BE49-F238E27FC236}">
                  <a16:creationId xmlns:a16="http://schemas.microsoft.com/office/drawing/2014/main" id="{0443F5F8-EC5E-D7DD-F854-ADCFF11B93CC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사용기술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2" name="마스터 1 레이아웃 1 형태 5 그룹 2">
              <a:extLst>
                <a:ext uri="{FF2B5EF4-FFF2-40B4-BE49-F238E27FC236}">
                  <a16:creationId xmlns:a16="http://schemas.microsoft.com/office/drawing/2014/main" id="{F7F7AFB3-C196-9A6F-980F-221EB9F2D715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64" name="슬라이드 4 형태 6">
            <a:extLst>
              <a:ext uri="{FF2B5EF4-FFF2-40B4-BE49-F238E27FC236}">
                <a16:creationId xmlns:a16="http://schemas.microsoft.com/office/drawing/2014/main" id="{A10B7DD0-7DFC-0BF1-4A7D-0C0DFFD9F38C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5" name="슬라이드 4 형태 6">
            <a:extLst>
              <a:ext uri="{FF2B5EF4-FFF2-40B4-BE49-F238E27FC236}">
                <a16:creationId xmlns:a16="http://schemas.microsoft.com/office/drawing/2014/main" id="{3AFB3AC1-472C-2C68-90CE-9C2D02E7A687}"/>
              </a:ext>
            </a:extLst>
          </p:cNvPr>
          <p:cNvSpPr txBox="1"/>
          <p:nvPr/>
        </p:nvSpPr>
        <p:spPr>
          <a:xfrm>
            <a:off x="1706663" y="311214"/>
            <a:ext cx="411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프로젝트 사용 기술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66" name="마스터 1 레이아웃 1 형태 2">
            <a:extLst>
              <a:ext uri="{FF2B5EF4-FFF2-40B4-BE49-F238E27FC236}">
                <a16:creationId xmlns:a16="http://schemas.microsoft.com/office/drawing/2014/main" id="{61B037BB-32F0-8C8B-3C29-4C79A36957A6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4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6">
            <a:extLst>
              <a:ext uri="{FF2B5EF4-FFF2-40B4-BE49-F238E27FC236}">
                <a16:creationId xmlns:a16="http://schemas.microsoft.com/office/drawing/2014/main" id="{E573B410-05F7-3F43-6862-CBF680EEA3B6}"/>
              </a:ext>
            </a:extLst>
          </p:cNvPr>
          <p:cNvSpPr txBox="1"/>
          <p:nvPr/>
        </p:nvSpPr>
        <p:spPr>
          <a:xfrm>
            <a:off x="1706663" y="311214"/>
            <a:ext cx="411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프로젝트 수행 절차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4" name="마스터 1 레이아웃 1 형태 2">
            <a:extLst>
              <a:ext uri="{FF2B5EF4-FFF2-40B4-BE49-F238E27FC236}">
                <a16:creationId xmlns:a16="http://schemas.microsoft.com/office/drawing/2014/main" id="{4B29A971-EA9E-15ED-D50A-E67F5DB81228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67C4D68-6B24-7A00-28CA-0A05D406E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42496"/>
              </p:ext>
            </p:extLst>
          </p:nvPr>
        </p:nvGraphicFramePr>
        <p:xfrm>
          <a:off x="1924464" y="1616927"/>
          <a:ext cx="9622237" cy="492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1738085259"/>
                    </a:ext>
                  </a:extLst>
                </a:gridCol>
                <a:gridCol w="1120467">
                  <a:extLst>
                    <a:ext uri="{9D8B030D-6E8A-4147-A177-3AD203B41FA5}">
                      <a16:colId xmlns:a16="http://schemas.microsoft.com/office/drawing/2014/main" val="4103327312"/>
                    </a:ext>
                  </a:extLst>
                </a:gridCol>
              </a:tblGrid>
              <a:tr h="276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사전 기획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주재 선정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주제 관련 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스크래핑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및 딥러닝에 사용할 데이터 스크래핑 전처리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딥러닝 모델구축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이미지 분류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가격 예측 모델 제작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7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Flask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서버와 연동될 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구축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Flask</a:t>
                      </a: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서버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메인이 될 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Flask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서버 구축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082722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BootStrap </a:t>
                      </a: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웹 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디자인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90138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761372"/>
                  </a:ext>
                </a:extLst>
              </a:tr>
              <a:tr h="294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ChatBot </a:t>
                      </a: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Flask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서버와 연동 될 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ChatBot </a:t>
                      </a: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제작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310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B668830-3AFE-EB72-7EAA-A44DF6451418}"/>
              </a:ext>
            </a:extLst>
          </p:cNvPr>
          <p:cNvGrpSpPr/>
          <p:nvPr/>
        </p:nvGrpSpPr>
        <p:grpSpPr>
          <a:xfrm>
            <a:off x="4609475" y="1339927"/>
            <a:ext cx="7193657" cy="943018"/>
            <a:chOff x="4006316" y="1575945"/>
            <a:chExt cx="7193657" cy="9430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022CCD-E6DD-3575-787E-FB7CD2B9AE1A}"/>
                </a:ext>
              </a:extLst>
            </p:cNvPr>
            <p:cNvSpPr txBox="1"/>
            <p:nvPr/>
          </p:nvSpPr>
          <p:spPr>
            <a:xfrm>
              <a:off x="4006316" y="1575945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7/16</a:t>
              </a:r>
              <a:endParaRPr lang="ko-KR" alt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697242-AAF2-A35A-17AA-AEE2379A14F5}"/>
                </a:ext>
              </a:extLst>
            </p:cNvPr>
            <p:cNvSpPr txBox="1"/>
            <p:nvPr/>
          </p:nvSpPr>
          <p:spPr>
            <a:xfrm>
              <a:off x="5136009" y="1579976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7/23</a:t>
              </a:r>
              <a:endParaRPr lang="ko-KR" alt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C5A330-9707-0BB8-2AEF-80951B37DA4A}"/>
                </a:ext>
              </a:extLst>
            </p:cNvPr>
            <p:cNvSpPr txBox="1"/>
            <p:nvPr/>
          </p:nvSpPr>
          <p:spPr>
            <a:xfrm>
              <a:off x="6265702" y="1579976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7/30</a:t>
              </a:r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296A-7969-5754-612E-16C8CEB247E6}"/>
                </a:ext>
              </a:extLst>
            </p:cNvPr>
            <p:cNvSpPr txBox="1"/>
            <p:nvPr/>
          </p:nvSpPr>
          <p:spPr>
            <a:xfrm>
              <a:off x="7395395" y="157997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8/6</a:t>
              </a:r>
              <a:endParaRPr lang="ko-KR" alt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6556BE-8051-26EE-AD7C-F3BB780B4D7F}"/>
                </a:ext>
              </a:extLst>
            </p:cNvPr>
            <p:cNvSpPr txBox="1"/>
            <p:nvPr/>
          </p:nvSpPr>
          <p:spPr>
            <a:xfrm>
              <a:off x="8440128" y="1579976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8/13</a:t>
              </a:r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728D81-A73A-4EF4-121D-577D562D13E7}"/>
                </a:ext>
              </a:extLst>
            </p:cNvPr>
            <p:cNvSpPr txBox="1"/>
            <p:nvPr/>
          </p:nvSpPr>
          <p:spPr>
            <a:xfrm>
              <a:off x="9569821" y="1579976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8/20</a:t>
              </a:r>
              <a:endParaRPr lang="ko-KR" alt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F35279-AE55-CC42-05F6-6B25847A8BFF}"/>
                </a:ext>
              </a:extLst>
            </p:cNvPr>
            <p:cNvSpPr txBox="1"/>
            <p:nvPr/>
          </p:nvSpPr>
          <p:spPr>
            <a:xfrm>
              <a:off x="10699515" y="1579975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8/26</a:t>
              </a:r>
              <a:endParaRPr lang="ko-KR" altLang="en-US" sz="120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0EB7537-A3EA-51CA-241B-125394A5E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88" y="1835490"/>
              <a:ext cx="0" cy="683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B52A5FC-027B-6A25-6FEB-B3DB95664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7263" y="1835490"/>
              <a:ext cx="0" cy="683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0226A6D-76CA-B8D9-4AB4-07D57CCBE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5103" y="1835490"/>
              <a:ext cx="0" cy="683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마스터 1 레이아웃 1 형태 1">
            <a:extLst>
              <a:ext uri="{FF2B5EF4-FFF2-40B4-BE49-F238E27FC236}">
                <a16:creationId xmlns:a16="http://schemas.microsoft.com/office/drawing/2014/main" id="{F15D5E4B-C7C8-DA44-9AA8-E1EDB4B1BB20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1" name="마스터 1 레이아웃 1 형태 4">
            <a:extLst>
              <a:ext uri="{FF2B5EF4-FFF2-40B4-BE49-F238E27FC236}">
                <a16:creationId xmlns:a16="http://schemas.microsoft.com/office/drawing/2014/main" id="{0C1B26AA-0B8A-8E77-A385-1A1F12758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51005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  <a:sym typeface="Arial" panose="020B0604020202020204" pitchFamily="34" charset="0"/>
                        </a:rPr>
                        <a:t>주제 선정 </a:t>
                      </a:r>
                      <a:endParaRPr lang="en-US" altLang="ko-KR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  <a:sym typeface="Arial" panose="020B0604020202020204" pitchFamily="34" charset="0"/>
                        </a:rPr>
                        <a:t>배경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2" name="마스터 1 레이아웃 1 형태 5">
            <a:extLst>
              <a:ext uri="{FF2B5EF4-FFF2-40B4-BE49-F238E27FC236}">
                <a16:creationId xmlns:a16="http://schemas.microsoft.com/office/drawing/2014/main" id="{65FF3690-EC77-B96D-FF16-272C5445AA7E}"/>
              </a:ext>
            </a:extLst>
          </p:cNvPr>
          <p:cNvGrpSpPr/>
          <p:nvPr/>
        </p:nvGrpSpPr>
        <p:grpSpPr>
          <a:xfrm>
            <a:off x="0" y="4440574"/>
            <a:ext cx="1386348" cy="788186"/>
            <a:chOff x="0" y="1272662"/>
            <a:chExt cx="1691680" cy="788186"/>
          </a:xfrm>
        </p:grpSpPr>
        <p:sp>
          <p:nvSpPr>
            <p:cNvPr id="33" name="마스터 1 레이아웃 1 형태 5 그룹 1">
              <a:extLst>
                <a:ext uri="{FF2B5EF4-FFF2-40B4-BE49-F238E27FC236}">
                  <a16:creationId xmlns:a16="http://schemas.microsoft.com/office/drawing/2014/main" id="{95C6966E-592C-C53D-7743-14A8E22126F0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수행절차</a:t>
              </a:r>
              <a:endParaRPr lang="en-US" altLang="ko-KR" sz="150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4" name="마스터 1 레이아웃 1 형태 5 그룹 2">
              <a:extLst>
                <a:ext uri="{FF2B5EF4-FFF2-40B4-BE49-F238E27FC236}">
                  <a16:creationId xmlns:a16="http://schemas.microsoft.com/office/drawing/2014/main" id="{A8638D76-3518-43EB-E910-635BDB980F76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5" name="슬라이드 4 형태 6">
            <a:extLst>
              <a:ext uri="{FF2B5EF4-FFF2-40B4-BE49-F238E27FC236}">
                <a16:creationId xmlns:a16="http://schemas.microsoft.com/office/drawing/2014/main" id="{1F089533-C1C3-788A-060B-C30BE87DFD84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4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2 형태 4 그룹 1"/>
          <p:cNvSpPr/>
          <p:nvPr/>
        </p:nvSpPr>
        <p:spPr>
          <a:xfrm>
            <a:off x="3193031" y="2806467"/>
            <a:ext cx="1392667" cy="139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27500" y="3166582"/>
            <a:ext cx="923728" cy="628214"/>
            <a:chOff x="3897313" y="2016126"/>
            <a:chExt cx="749300" cy="509588"/>
          </a:xfrm>
          <a:solidFill>
            <a:schemeClr val="bg1"/>
          </a:solidFill>
        </p:grpSpPr>
        <p:sp>
          <p:nvSpPr>
            <p:cNvPr id="14" name="슬라이드 2 형태 4 그룹 2"/>
            <p:cNvSpPr>
              <a:spLocks noEditPoints="1"/>
            </p:cNvSpPr>
            <p:nvPr/>
          </p:nvSpPr>
          <p:spPr bwMode="auto">
            <a:xfrm>
              <a:off x="3897313" y="2016126"/>
              <a:ext cx="749300" cy="509588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5" name="슬라이드 2 형태 4 그룹 3"/>
            <p:cNvSpPr>
              <a:spLocks/>
            </p:cNvSpPr>
            <p:nvPr/>
          </p:nvSpPr>
          <p:spPr bwMode="auto">
            <a:xfrm>
              <a:off x="3992563" y="2085976"/>
              <a:ext cx="228600" cy="52388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6" name="슬라이드 2 형태 4 그룹 4"/>
            <p:cNvSpPr>
              <a:spLocks/>
            </p:cNvSpPr>
            <p:nvPr/>
          </p:nvSpPr>
          <p:spPr bwMode="auto">
            <a:xfrm>
              <a:off x="3992563" y="2151063"/>
              <a:ext cx="228600" cy="50800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7" name="슬라이드 2 형태 4 그룹 5"/>
            <p:cNvSpPr>
              <a:spLocks/>
            </p:cNvSpPr>
            <p:nvPr/>
          </p:nvSpPr>
          <p:spPr bwMode="auto">
            <a:xfrm>
              <a:off x="3992563" y="2214563"/>
              <a:ext cx="230187" cy="50800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8" name="슬라이드 2 형태 4 그룹 6"/>
            <p:cNvSpPr>
              <a:spLocks/>
            </p:cNvSpPr>
            <p:nvPr/>
          </p:nvSpPr>
          <p:spPr bwMode="auto">
            <a:xfrm>
              <a:off x="3992563" y="2278063"/>
              <a:ext cx="230187" cy="52388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9" name="슬라이드 2 형태 4 그룹 7"/>
            <p:cNvSpPr>
              <a:spLocks/>
            </p:cNvSpPr>
            <p:nvPr/>
          </p:nvSpPr>
          <p:spPr bwMode="auto">
            <a:xfrm>
              <a:off x="3992563" y="2339976"/>
              <a:ext cx="230187" cy="55563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0" name="슬라이드 2 형태 4 그룹 8"/>
            <p:cNvSpPr>
              <a:spLocks/>
            </p:cNvSpPr>
            <p:nvPr/>
          </p:nvSpPr>
          <p:spPr bwMode="auto">
            <a:xfrm>
              <a:off x="4321175" y="2085976"/>
              <a:ext cx="230187" cy="52388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1" name="슬라이드 2 형태 4 그룹 9"/>
            <p:cNvSpPr>
              <a:spLocks/>
            </p:cNvSpPr>
            <p:nvPr/>
          </p:nvSpPr>
          <p:spPr bwMode="auto">
            <a:xfrm>
              <a:off x="4321175" y="2149476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2" name="슬라이드 2 형태 4 그룹 10"/>
            <p:cNvSpPr>
              <a:spLocks/>
            </p:cNvSpPr>
            <p:nvPr/>
          </p:nvSpPr>
          <p:spPr bwMode="auto">
            <a:xfrm>
              <a:off x="4321175" y="2214563"/>
              <a:ext cx="230187" cy="539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3" name="슬라이드 2 형태 4 그룹 11"/>
            <p:cNvSpPr>
              <a:spLocks/>
            </p:cNvSpPr>
            <p:nvPr/>
          </p:nvSpPr>
          <p:spPr bwMode="auto">
            <a:xfrm>
              <a:off x="4321175" y="2278063"/>
              <a:ext cx="230187" cy="52388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4" name="슬라이드 2 형태 4 그룹 12"/>
            <p:cNvSpPr>
              <a:spLocks/>
            </p:cNvSpPr>
            <p:nvPr/>
          </p:nvSpPr>
          <p:spPr bwMode="auto">
            <a:xfrm>
              <a:off x="4321175" y="2343151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6" name="슬라이드 2 형태 5 그룹 1"/>
          <p:cNvSpPr/>
          <p:nvPr/>
        </p:nvSpPr>
        <p:spPr>
          <a:xfrm>
            <a:off x="7606304" y="2793161"/>
            <a:ext cx="1392667" cy="139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8" name="슬라이드 2 형태 6"/>
          <p:cNvSpPr/>
          <p:nvPr/>
        </p:nvSpPr>
        <p:spPr>
          <a:xfrm>
            <a:off x="3495667" y="4542692"/>
            <a:ext cx="787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ko-KR" altLang="en-US" sz="2400" b="1">
                <a:latin typeface="HY헤드라인M" panose="02030600000101010101" pitchFamily="18" charset="-127"/>
                <a:ea typeface="HY헤드라인M" panose="02030600000101010101" pitchFamily="18" charset="-127"/>
                <a:sym typeface="Arial" panose="020B0604020202020204" pitchFamily="34" charset="0"/>
              </a:rPr>
              <a:t>개요</a:t>
            </a:r>
            <a:endParaRPr lang="en-US" altLang="ko-KR" sz="1500" b="1">
              <a:latin typeface="HY헤드라인M" panose="02030600000101010101" pitchFamily="18" charset="-127"/>
              <a:ea typeface="HY헤드라인M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32" name="슬라이드 2 형태 10"/>
          <p:cNvSpPr/>
          <p:nvPr/>
        </p:nvSpPr>
        <p:spPr>
          <a:xfrm>
            <a:off x="7299014" y="4542692"/>
            <a:ext cx="2093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  <a:sym typeface="Arial" panose="020B0604020202020204" pitchFamily="34" charset="0"/>
              </a:rPr>
              <a:t>프로젝트 구성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34" name="슬라이드 2 형태 1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9pPr>
          </a:lstStyle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  <a:sym typeface="Arial" panose="020B0604020202020204" pitchFamily="34" charset="0"/>
              </a:rPr>
              <a:t>목차</a:t>
            </a:r>
            <a:endParaRPr lang="zh-CN" altLang="en-US" sz="1500" b="1" dirty="0">
              <a:latin typeface="HY헤드라인M" panose="02030600000101010101" pitchFamily="18" charset="-127"/>
              <a:ea typeface="HY헤드라인M" panose="02030600000101010101" pitchFamily="18" charset="-127"/>
              <a:sym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8AF3F0-43CA-3445-A04C-5D8061AFD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23" y="3091374"/>
            <a:ext cx="860823" cy="8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5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20712_095413091">
            <a:hlinkClick r:id="" action="ppaction://media"/>
            <a:extLst>
              <a:ext uri="{FF2B5EF4-FFF2-40B4-BE49-F238E27FC236}">
                <a16:creationId xmlns:a16="http://schemas.microsoft.com/office/drawing/2014/main" id="{B0AB9138-9D34-2A53-8FD6-D13096C75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701" y="600090"/>
            <a:ext cx="9442756" cy="5311550"/>
          </a:xfrm>
          <a:prstGeom prst="rect">
            <a:avLst/>
          </a:prstGeom>
        </p:spPr>
      </p:pic>
      <p:sp>
        <p:nvSpPr>
          <p:cNvPr id="12" name="마스터 1 레이아웃 1 형태 1">
            <a:extLst>
              <a:ext uri="{FF2B5EF4-FFF2-40B4-BE49-F238E27FC236}">
                <a16:creationId xmlns:a16="http://schemas.microsoft.com/office/drawing/2014/main" id="{CEFC6A7C-3199-FE9E-97B7-419B3EC2E53A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3" name="마스터 1 레이아웃 1 형태 4">
            <a:extLst>
              <a:ext uri="{FF2B5EF4-FFF2-40B4-BE49-F238E27FC236}">
                <a16:creationId xmlns:a16="http://schemas.microsoft.com/office/drawing/2014/main" id="{843DFB1A-A898-3C69-06AB-96DC4E11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735035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마스터 1 레이아웃 1 형태 5">
            <a:extLst>
              <a:ext uri="{FF2B5EF4-FFF2-40B4-BE49-F238E27FC236}">
                <a16:creationId xmlns:a16="http://schemas.microsoft.com/office/drawing/2014/main" id="{61D4B611-EACE-AF4A-504E-D8A5B0DA0DF7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15" name="마스터 1 레이아웃 1 형태 5 그룹 1">
              <a:extLst>
                <a:ext uri="{FF2B5EF4-FFF2-40B4-BE49-F238E27FC236}">
                  <a16:creationId xmlns:a16="http://schemas.microsoft.com/office/drawing/2014/main" id="{60C0BB83-C93B-C6AD-195A-BCBFFD87F5D4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6" name="마스터 1 레이아웃 1 형태 5 그룹 2">
              <a:extLst>
                <a:ext uri="{FF2B5EF4-FFF2-40B4-BE49-F238E27FC236}">
                  <a16:creationId xmlns:a16="http://schemas.microsoft.com/office/drawing/2014/main" id="{004A3B0F-7EBA-2A3C-959C-6A89E493E99B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17" name="슬라이드 4 형태 6">
            <a:extLst>
              <a:ext uri="{FF2B5EF4-FFF2-40B4-BE49-F238E27FC236}">
                <a16:creationId xmlns:a16="http://schemas.microsoft.com/office/drawing/2014/main" id="{552398A1-480B-6932-78CD-E9A783F6350C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06A281-127B-737B-43D0-C92DADB45082}"/>
              </a:ext>
            </a:extLst>
          </p:cNvPr>
          <p:cNvGrpSpPr/>
          <p:nvPr/>
        </p:nvGrpSpPr>
        <p:grpSpPr>
          <a:xfrm>
            <a:off x="2112609" y="3230100"/>
            <a:ext cx="4618214" cy="3224304"/>
            <a:chOff x="2492941" y="3012832"/>
            <a:chExt cx="8418615" cy="3826549"/>
          </a:xfrm>
        </p:grpSpPr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52C77B7E-D4D9-190A-44C9-3EE61F4974F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4001823"/>
                </p:ext>
              </p:extLst>
            </p:nvPr>
          </p:nvGraphicFramePr>
          <p:xfrm>
            <a:off x="2492941" y="3120194"/>
            <a:ext cx="8418615" cy="36408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3" name="슬라이드 6 형태 12">
              <a:extLst>
                <a:ext uri="{FF2B5EF4-FFF2-40B4-BE49-F238E27FC236}">
                  <a16:creationId xmlns:a16="http://schemas.microsoft.com/office/drawing/2014/main" id="{8442781F-3AF6-BACB-9BB3-AEEEB57B7827}"/>
                </a:ext>
              </a:extLst>
            </p:cNvPr>
            <p:cNvGrpSpPr/>
            <p:nvPr/>
          </p:nvGrpSpPr>
          <p:grpSpPr>
            <a:xfrm>
              <a:off x="7482550" y="3794615"/>
              <a:ext cx="1394764" cy="448564"/>
              <a:chOff x="4405730" y="3006108"/>
              <a:chExt cx="1187752" cy="342900"/>
            </a:xfrm>
          </p:grpSpPr>
          <p:cxnSp>
            <p:nvCxnSpPr>
              <p:cNvPr id="14" name="슬라이드 6 형태 12 그룹 1">
                <a:extLst>
                  <a:ext uri="{FF2B5EF4-FFF2-40B4-BE49-F238E27FC236}">
                    <a16:creationId xmlns:a16="http://schemas.microsoft.com/office/drawing/2014/main" id="{02452D7A-0FE6-9E6E-3CC1-54BA539CD1FB}"/>
                  </a:ext>
                </a:extLst>
              </p:cNvPr>
              <p:cNvCxnSpPr/>
              <p:nvPr/>
            </p:nvCxnSpPr>
            <p:spPr>
              <a:xfrm flipV="1">
                <a:off x="4405730" y="3006108"/>
                <a:ext cx="194518" cy="34290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슬라이드 6 형태 12 그룹 2">
                <a:extLst>
                  <a:ext uri="{FF2B5EF4-FFF2-40B4-BE49-F238E27FC236}">
                    <a16:creationId xmlns:a16="http://schemas.microsoft.com/office/drawing/2014/main" id="{C267FAFF-C089-76AF-D515-24A5E50AE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5308" y="3006108"/>
                <a:ext cx="978174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슬라이드 6 형태 13">
              <a:extLst>
                <a:ext uri="{FF2B5EF4-FFF2-40B4-BE49-F238E27FC236}">
                  <a16:creationId xmlns:a16="http://schemas.microsoft.com/office/drawing/2014/main" id="{930C3CF7-D75E-BDA4-0DC7-4DE9ACD05F64}"/>
                </a:ext>
              </a:extLst>
            </p:cNvPr>
            <p:cNvSpPr/>
            <p:nvPr/>
          </p:nvSpPr>
          <p:spPr>
            <a:xfrm>
              <a:off x="5071036" y="4314896"/>
              <a:ext cx="3825274" cy="884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2021</a:t>
              </a:r>
              <a:r>
                <a:rPr kumimoji="0" lang="en-US" altLang="ko-KR" sz="1400" b="0" i="0" u="none" strike="noStrike" kern="1200" cap="none" spc="0" normalizeH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 ~ 2022</a:t>
              </a:r>
              <a:r>
                <a:rPr kumimoji="0" lang="ko-KR" altLang="en-US" sz="1400" b="0" i="0" u="none" strike="noStrike" kern="1200" cap="none" spc="0" normalizeH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년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noProof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최근 </a:t>
              </a:r>
              <a:r>
                <a:rPr lang="en-US" altLang="ko-KR" sz="1000" noProof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2</a:t>
              </a:r>
              <a:r>
                <a:rPr lang="ko-KR" altLang="en-US" sz="1000" noProof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년간 관심도의 급격한 상승</a:t>
              </a:r>
              <a:endParaRPr lang="en-US" altLang="ko-KR" sz="1000" noProof="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202</a:t>
              </a:r>
              <a:r>
                <a:rPr kumimoji="0" lang="ko-KR" altLang="en-US" sz="1000" b="0" i="0" u="none" strike="noStrike" kern="1200" cap="none" spc="0" normalizeH="0" baseline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년 </a:t>
              </a:r>
              <a:r>
                <a:rPr kumimoji="0" lang="en-US" altLang="ko-KR" sz="1000" b="0" i="0" u="none" strike="noStrike" kern="1200" cap="none" spc="0" normalizeH="0" baseline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94</a:t>
              </a:r>
              <a:r>
                <a:rPr kumimoji="0" lang="ko-KR" altLang="en-US" sz="1000" b="0" i="0" u="none" strike="noStrike" kern="1200" cap="none" spc="0" normalizeH="0" baseline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건</a:t>
              </a:r>
              <a:r>
                <a:rPr kumimoji="0" lang="en-US" altLang="ko-KR" sz="1000" b="0" i="0" u="none" strike="noStrike" kern="1200" cap="none" spc="0" normalizeH="0" baseline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, 2022</a:t>
              </a:r>
              <a:r>
                <a:rPr lang="ko-KR" altLang="en-US" sz="100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년 </a:t>
              </a:r>
              <a:r>
                <a:rPr lang="en-US" altLang="ko-KR" sz="100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80</a:t>
              </a:r>
              <a:r>
                <a:rPr lang="ko-KR" altLang="en-US" sz="100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건</a:t>
              </a:r>
              <a:endParaRPr kumimoji="0" lang="id-ID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4582E7D-47DC-D724-5D3D-AACB3F82A65F}"/>
                </a:ext>
              </a:extLst>
            </p:cNvPr>
            <p:cNvSpPr/>
            <p:nvPr/>
          </p:nvSpPr>
          <p:spPr>
            <a:xfrm>
              <a:off x="8949242" y="3012832"/>
              <a:ext cx="1679394" cy="38265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A47F9F0-E23C-7706-547D-0716DFE77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8303"/>
              </p:ext>
            </p:extLst>
          </p:nvPr>
        </p:nvGraphicFramePr>
        <p:xfrm>
          <a:off x="2229020" y="5953446"/>
          <a:ext cx="4385189" cy="458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989">
                  <a:extLst>
                    <a:ext uri="{9D8B030D-6E8A-4147-A177-3AD203B41FA5}">
                      <a16:colId xmlns:a16="http://schemas.microsoft.com/office/drawing/2014/main" val="1865804106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3574903519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105692472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2065325491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2938527974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69026764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1718497138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924963619"/>
                    </a:ext>
                  </a:extLst>
                </a:gridCol>
                <a:gridCol w="501400">
                  <a:extLst>
                    <a:ext uri="{9D8B030D-6E8A-4147-A177-3AD203B41FA5}">
                      <a16:colId xmlns:a16="http://schemas.microsoft.com/office/drawing/2014/main" val="3932406326"/>
                    </a:ext>
                  </a:extLst>
                </a:gridCol>
              </a:tblGrid>
              <a:tr h="229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년도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2015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2016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2017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2018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2019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2021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2022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0597008"/>
                  </a:ext>
                </a:extLst>
              </a:tr>
              <a:tr h="229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건수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94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80</a:t>
                      </a:r>
                      <a:r>
                        <a:rPr lang="ko-KR" altLang="en-US" sz="700"/>
                        <a:t>건</a:t>
                      </a:r>
                    </a:p>
                  </a:txBody>
                  <a:tcPr marL="84044" marR="84044" marT="66176" marB="42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7277866"/>
                  </a:ext>
                </a:extLst>
              </a:tr>
            </a:tbl>
          </a:graphicData>
        </a:graphic>
      </p:graphicFrame>
      <p:sp>
        <p:nvSpPr>
          <p:cNvPr id="34" name="AutoShape 8" descr="YTN - 나무위키">
            <a:extLst>
              <a:ext uri="{FF2B5EF4-FFF2-40B4-BE49-F238E27FC236}">
                <a16:creationId xmlns:a16="http://schemas.microsoft.com/office/drawing/2014/main" id="{9568A34E-09B9-89B7-40B7-2E18EA53A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89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AutoShape 10" descr="YTN - 나무위키">
            <a:extLst>
              <a:ext uri="{FF2B5EF4-FFF2-40B4-BE49-F238E27FC236}">
                <a16:creationId xmlns:a16="http://schemas.microsoft.com/office/drawing/2014/main" id="{EDC04E45-A48D-0EDA-9C3D-B6F4D267EF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13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AutoShape 12" descr="YTN - 나무위키">
            <a:extLst>
              <a:ext uri="{FF2B5EF4-FFF2-40B4-BE49-F238E27FC236}">
                <a16:creationId xmlns:a16="http://schemas.microsoft.com/office/drawing/2014/main" id="{3C51E675-0175-16DC-3E72-160978C52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3788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18" descr="YTN - 나무위키">
            <a:extLst>
              <a:ext uri="{FF2B5EF4-FFF2-40B4-BE49-F238E27FC236}">
                <a16:creationId xmlns:a16="http://schemas.microsoft.com/office/drawing/2014/main" id="{71DA87C1-B22D-9F0C-B482-7469A4C2EB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6188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55281C3-FBDF-7532-3969-E421D4B06E7A}"/>
              </a:ext>
            </a:extLst>
          </p:cNvPr>
          <p:cNvGrpSpPr/>
          <p:nvPr/>
        </p:nvGrpSpPr>
        <p:grpSpPr>
          <a:xfrm>
            <a:off x="7267622" y="3250827"/>
            <a:ext cx="4014428" cy="3137551"/>
            <a:chOff x="7598452" y="2988059"/>
            <a:chExt cx="4014428" cy="35347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5DE79D-AF5D-34AE-B57F-E87743CA3141}"/>
                </a:ext>
              </a:extLst>
            </p:cNvPr>
            <p:cNvGrpSpPr/>
            <p:nvPr/>
          </p:nvGrpSpPr>
          <p:grpSpPr>
            <a:xfrm>
              <a:off x="7617238" y="4728159"/>
              <a:ext cx="3995642" cy="946496"/>
              <a:chOff x="6570781" y="2796229"/>
              <a:chExt cx="4268410" cy="101111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BDCABDB-5D98-C5F7-EDB7-DBC629335671}"/>
                  </a:ext>
                </a:extLst>
              </p:cNvPr>
              <p:cNvGrpSpPr/>
              <p:nvPr/>
            </p:nvGrpSpPr>
            <p:grpSpPr>
              <a:xfrm>
                <a:off x="6570781" y="2796229"/>
                <a:ext cx="4268410" cy="1011110"/>
                <a:chOff x="2795880" y="3208203"/>
                <a:chExt cx="4268410" cy="1011110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3C0F4776-E4EC-F086-1707-70B2F3ECA0C4}"/>
                    </a:ext>
                  </a:extLst>
                </p:cNvPr>
                <p:cNvSpPr/>
                <p:nvPr/>
              </p:nvSpPr>
              <p:spPr>
                <a:xfrm>
                  <a:off x="2795880" y="3208203"/>
                  <a:ext cx="4268410" cy="101111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54000">
                        <a:schemeClr val="bg1">
                          <a:alpha val="5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534573E-E8C9-42C4-5E68-AD40D04C62D0}"/>
                    </a:ext>
                  </a:extLst>
                </p:cNvPr>
                <p:cNvSpPr/>
                <p:nvPr/>
              </p:nvSpPr>
              <p:spPr>
                <a:xfrm>
                  <a:off x="3084936" y="3654293"/>
                  <a:ext cx="3690296" cy="26303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농식품 소비</a:t>
                  </a:r>
                  <a:r>
                    <a:rPr lang="en-US" altLang="ko-KR" sz="1600" spc="-150">
                      <a:ln w="3175">
                        <a:noFill/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지난 </a:t>
                  </a:r>
                  <a:r>
                    <a:rPr lang="en-US" altLang="ko-KR" sz="1600" spc="-150">
                      <a:ln w="3175">
                        <a:noFill/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10</a:t>
                  </a:r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년간 어떻게 변화했나</a:t>
                  </a:r>
                  <a:endParaRPr lang="ko-KR" altLang="en-US" sz="1600" spc="-150" dirty="0">
                    <a:ln w="3175">
                      <a:noFill/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2050" name="Picture 2" descr="보도자료 - 정부 정책의 모든 것, 이제 '정책브리핑'에서 만나세요 | 문화체육관광부">
                <a:extLst>
                  <a:ext uri="{FF2B5EF4-FFF2-40B4-BE49-F238E27FC236}">
                    <a16:creationId xmlns:a16="http://schemas.microsoft.com/office/drawing/2014/main" id="{5888E094-1AB5-FD27-6BAD-2D4282E10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14203" y1="37690" x2="14203" y2="40729"/>
                            <a14:foregroundMark x1="23043" y1="35258" x2="23043" y2="38906"/>
                            <a14:foregroundMark x1="31449" y1="36474" x2="31449" y2="39514"/>
                            <a14:foregroundMark x1="38841" y1="38298" x2="38841" y2="41641"/>
                            <a14:foregroundMark x1="43043" y1="60790" x2="43043" y2="64134"/>
                            <a14:foregroundMark x1="48696" y1="33435" x2="48696" y2="36170"/>
                            <a14:foregroundMark x1="52464" y1="51368" x2="52899" y2="51368"/>
                            <a14:foregroundMark x1="61884" y1="44681" x2="63913" y2="44377"/>
                            <a14:foregroundMark x1="69565" y1="41337" x2="69710" y2="44681"/>
                            <a14:foregroundMark x1="76377" y1="44073" x2="76232" y2="46809"/>
                            <a14:foregroundMark x1="86957" y1="45289" x2="86957" y2="49544"/>
                            <a14:backgroundMark x1="23333" y1="65350" x2="23333" y2="65350"/>
                          </a14:backgroundRemoval>
                        </a14:imgEffect>
                        <a14:imgEffect>
                          <a14:brightnessContrast bright="100000" contrast="-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6" t="24873" r="8267" b="23739"/>
              <a:stretch/>
            </p:blipFill>
            <p:spPr bwMode="auto">
              <a:xfrm>
                <a:off x="8226898" y="2889459"/>
                <a:ext cx="975009" cy="286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A8BAF6F-3D2D-A024-EB3D-C29B782BABB1}"/>
                </a:ext>
              </a:extLst>
            </p:cNvPr>
            <p:cNvGrpSpPr/>
            <p:nvPr/>
          </p:nvGrpSpPr>
          <p:grpSpPr>
            <a:xfrm>
              <a:off x="7598452" y="5576279"/>
              <a:ext cx="4013227" cy="946496"/>
              <a:chOff x="7331390" y="1605742"/>
              <a:chExt cx="4287195" cy="101111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E42441D-3C6C-96BA-8A63-AFFDA934E780}"/>
                  </a:ext>
                </a:extLst>
              </p:cNvPr>
              <p:cNvGrpSpPr/>
              <p:nvPr/>
            </p:nvGrpSpPr>
            <p:grpSpPr>
              <a:xfrm>
                <a:off x="7331390" y="1605742"/>
                <a:ext cx="4287195" cy="1011110"/>
                <a:chOff x="2795879" y="3208203"/>
                <a:chExt cx="4287195" cy="101111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7D6DD2E-CC35-27E3-1CDC-9FFF7722C627}"/>
                    </a:ext>
                  </a:extLst>
                </p:cNvPr>
                <p:cNvSpPr/>
                <p:nvPr/>
              </p:nvSpPr>
              <p:spPr>
                <a:xfrm>
                  <a:off x="2795879" y="3208203"/>
                  <a:ext cx="4287195" cy="101111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54000">
                        <a:schemeClr val="bg1">
                          <a:alpha val="5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61E71A90-0FF5-74C8-21C6-F0FAB61BA5C3}"/>
                    </a:ext>
                  </a:extLst>
                </p:cNvPr>
                <p:cNvSpPr/>
                <p:nvPr/>
              </p:nvSpPr>
              <p:spPr>
                <a:xfrm>
                  <a:off x="3899145" y="3715332"/>
                  <a:ext cx="2099444" cy="26303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급등한 밥상물가 낮추기</a:t>
                  </a:r>
                  <a:endParaRPr lang="ko-KR" altLang="en-US" sz="1600" spc="-150" dirty="0">
                    <a:ln w="3175">
                      <a:noFill/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B26080E-87AE-A27E-AD2D-E537C372F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11905" y="1712652"/>
                <a:ext cx="1163783" cy="34984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A2EC791-1779-8717-DADA-7B70FDA1A237}"/>
                </a:ext>
              </a:extLst>
            </p:cNvPr>
            <p:cNvGrpSpPr/>
            <p:nvPr/>
          </p:nvGrpSpPr>
          <p:grpSpPr>
            <a:xfrm>
              <a:off x="7617238" y="2988059"/>
              <a:ext cx="3995642" cy="946496"/>
              <a:chOff x="7250097" y="3607194"/>
              <a:chExt cx="4268410" cy="101111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0C2F860-573A-403D-B7B7-2C0CB5CEDD62}"/>
                  </a:ext>
                </a:extLst>
              </p:cNvPr>
              <p:cNvGrpSpPr/>
              <p:nvPr/>
            </p:nvGrpSpPr>
            <p:grpSpPr>
              <a:xfrm>
                <a:off x="7250097" y="3607194"/>
                <a:ext cx="4268410" cy="1011110"/>
                <a:chOff x="2714586" y="3208203"/>
                <a:chExt cx="4268410" cy="1011110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BC80805E-2C64-0300-BC19-C015A1DBED6D}"/>
                    </a:ext>
                  </a:extLst>
                </p:cNvPr>
                <p:cNvSpPr/>
                <p:nvPr/>
              </p:nvSpPr>
              <p:spPr>
                <a:xfrm>
                  <a:off x="2714586" y="3208203"/>
                  <a:ext cx="4268410" cy="101111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54000">
                        <a:schemeClr val="bg1">
                          <a:alpha val="5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1A4107C-55AC-BE14-8B4D-5B576758AAD7}"/>
                    </a:ext>
                  </a:extLst>
                </p:cNvPr>
                <p:cNvSpPr/>
                <p:nvPr/>
              </p:nvSpPr>
              <p:spPr>
                <a:xfrm>
                  <a:off x="2986519" y="3715332"/>
                  <a:ext cx="3724545" cy="26303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  <a:hlinkClick r:id="rId7" tooltip="밥상물가 잡힐까… 수입 소고기 등 관세 0%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밥상물가 잡힐까</a:t>
                  </a:r>
                  <a:r>
                    <a:rPr lang="en-US" altLang="ko-KR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  <a:hlinkClick r:id="rId7" tooltip="밥상물가 잡힐까… 수입 소고기 등 관세 0%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… </a:t>
                  </a:r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  <a:hlinkClick r:id="rId7" tooltip="밥상물가 잡힐까… 수입 소고기 등 관세 0%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수입 소고기 등 관세 </a:t>
                  </a:r>
                  <a:r>
                    <a:rPr lang="en-US" altLang="ko-KR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  <a:hlinkClick r:id="rId7" tooltip="밥상물가 잡힐까… 수입 소고기 등 관세 0%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0%</a:t>
                  </a:r>
                  <a:endParaRPr lang="ko-KR" altLang="en-US" sz="1600" spc="-150" dirty="0">
                    <a:ln w="3175">
                      <a:noFill/>
                    </a:ln>
                    <a:solidFill>
                      <a:schemeClr val="bg1"/>
                    </a:solidFill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2054" name="Picture 6" descr="경남신문마크로고 &gt; 디자인 자료실 - KMUG 케이머그">
                <a:extLst>
                  <a:ext uri="{FF2B5EF4-FFF2-40B4-BE49-F238E27FC236}">
                    <a16:creationId xmlns:a16="http://schemas.microsoft.com/office/drawing/2014/main" id="{6D1BE855-120D-7FA0-B4F4-6F4A4080AD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581" b="89222" l="28667" r="92500">
                            <a14:foregroundMark x1="39333" y1="32335" x2="39333" y2="40719"/>
                            <a14:foregroundMark x1="29833" y1="49102" x2="32000" y2="44311"/>
                            <a14:foregroundMark x1="29000" y1="28743" x2="29333" y2="28144"/>
                            <a14:foregroundMark x1="28667" y1="52096" x2="29000" y2="50299"/>
                            <a14:foregroundMark x1="39167" y1="60479" x2="39333" y2="65269"/>
                            <a14:foregroundMark x1="46667" y1="32934" x2="46667" y2="40719"/>
                            <a14:foregroundMark x1="57000" y1="31138" x2="57167" y2="40120"/>
                            <a14:foregroundMark x1="57000" y1="59880" x2="57000" y2="66467"/>
                            <a14:foregroundMark x1="66667" y1="32934" x2="66000" y2="41916"/>
                            <a14:foregroundMark x1="74667" y1="31737" x2="74667" y2="44910"/>
                            <a14:foregroundMark x1="67000" y1="61677" x2="67000" y2="67066"/>
                            <a14:foregroundMark x1="82833" y1="29341" x2="83000" y2="37126"/>
                            <a14:foregroundMark x1="87500" y1="50898" x2="87833" y2="55689"/>
                            <a14:foregroundMark x1="83667" y1="65868" x2="83667" y2="69461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66" t="20581" r="4584" b="21232"/>
              <a:stretch/>
            </p:blipFill>
            <p:spPr bwMode="auto">
              <a:xfrm>
                <a:off x="8739408" y="3720408"/>
                <a:ext cx="1311320" cy="305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F15BC86-2B61-EA3E-8047-14AF8D2B62DF}"/>
                </a:ext>
              </a:extLst>
            </p:cNvPr>
            <p:cNvGrpSpPr/>
            <p:nvPr/>
          </p:nvGrpSpPr>
          <p:grpSpPr>
            <a:xfrm>
              <a:off x="7617238" y="3880424"/>
              <a:ext cx="3994441" cy="946496"/>
              <a:chOff x="2582804" y="2629149"/>
              <a:chExt cx="4267127" cy="1011110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F29D42E-C27D-9437-4C40-75F9BCC7FCD8}"/>
                  </a:ext>
                </a:extLst>
              </p:cNvPr>
              <p:cNvGrpSpPr/>
              <p:nvPr/>
            </p:nvGrpSpPr>
            <p:grpSpPr>
              <a:xfrm>
                <a:off x="2582804" y="2629149"/>
                <a:ext cx="4267127" cy="1011110"/>
                <a:chOff x="2795879" y="3208203"/>
                <a:chExt cx="4267127" cy="101111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639B965-C6C4-9501-95D8-2AA3582A9C24}"/>
                    </a:ext>
                  </a:extLst>
                </p:cNvPr>
                <p:cNvSpPr/>
                <p:nvPr/>
              </p:nvSpPr>
              <p:spPr>
                <a:xfrm>
                  <a:off x="2795879" y="3208203"/>
                  <a:ext cx="4267127" cy="101111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54000">
                        <a:schemeClr val="bg1">
                          <a:alpha val="5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20D8F613-4499-0D94-2F6B-BF5C644AF2ED}"/>
                    </a:ext>
                  </a:extLst>
                </p:cNvPr>
                <p:cNvSpPr/>
                <p:nvPr/>
              </p:nvSpPr>
              <p:spPr>
                <a:xfrm>
                  <a:off x="2822499" y="3715332"/>
                  <a:ext cx="4226287" cy="26303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</a:rPr>
                    <a:t>자장면</a:t>
                  </a:r>
                  <a:r>
                    <a:rPr lang="en-US" altLang="ko-KR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</a:rPr>
                    <a:t>치킨마저</a:t>
                  </a:r>
                  <a:r>
                    <a:rPr lang="en-US" altLang="ko-KR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</a:rPr>
                    <a:t>… </a:t>
                  </a:r>
                  <a:r>
                    <a:rPr lang="ko-KR" altLang="en-US" sz="1600" spc="-150">
                      <a:ln w="3175">
                        <a:noFill/>
                      </a:ln>
                      <a:solidFill>
                        <a:schemeClr val="bg1"/>
                      </a:solidFill>
                      <a:ea typeface="맑은 고딕" panose="020B0503020000020004" pitchFamily="50" charset="-127"/>
                    </a:rPr>
                    <a:t>치솟는 물가에 외식도 두렵다</a:t>
                  </a:r>
                  <a:endParaRPr lang="ko-KR" altLang="en-US" sz="1600" spc="-150" dirty="0">
                    <a:ln w="3175">
                      <a:noFill/>
                    </a:ln>
                    <a:solidFill>
                      <a:schemeClr val="bg1"/>
                    </a:solidFill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2070" name="Picture 22">
                <a:extLst>
                  <a:ext uri="{FF2B5EF4-FFF2-40B4-BE49-F238E27FC236}">
                    <a16:creationId xmlns:a16="http://schemas.microsoft.com/office/drawing/2014/main" id="{375B7F45-AF70-10D2-2EDC-AB04AE68FB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24"/>
              <a:stretch/>
            </p:blipFill>
            <p:spPr bwMode="auto">
              <a:xfrm>
                <a:off x="4258056" y="2722236"/>
                <a:ext cx="929023" cy="311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2" name="슬라이드 4 형태 6">
            <a:extLst>
              <a:ext uri="{FF2B5EF4-FFF2-40B4-BE49-F238E27FC236}">
                <a16:creationId xmlns:a16="http://schemas.microsoft.com/office/drawing/2014/main" id="{998C6951-ED89-E915-765F-B5765DC93AB4}"/>
              </a:ext>
            </a:extLst>
          </p:cNvPr>
          <p:cNvSpPr txBox="1"/>
          <p:nvPr/>
        </p:nvSpPr>
        <p:spPr>
          <a:xfrm>
            <a:off x="1706663" y="311214"/>
            <a:ext cx="290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에그플레이션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63" name="마스터 1 레이아웃 1 형태 2">
            <a:extLst>
              <a:ext uri="{FF2B5EF4-FFF2-40B4-BE49-F238E27FC236}">
                <a16:creationId xmlns:a16="http://schemas.microsoft.com/office/drawing/2014/main" id="{5EBCB84F-BF2A-6E98-54F5-AFF640A8FF18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슬라이드 4 형태 2 그룹 1">
            <a:extLst>
              <a:ext uri="{FF2B5EF4-FFF2-40B4-BE49-F238E27FC236}">
                <a16:creationId xmlns:a16="http://schemas.microsoft.com/office/drawing/2014/main" id="{0DE5FDC1-AF3A-67D6-2D2A-304A4774E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63" y="1552215"/>
            <a:ext cx="10323625" cy="101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코로나 사태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우크라이나 전쟁 및 이상 기후로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에그플레이션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농업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인플레이션의 합성어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에 관한 관심 증가</a:t>
            </a: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네이버 뉴스 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API 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활용 결과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2021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년부터 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‘</a:t>
            </a:r>
            <a:r>
              <a:rPr lang="ko-KR" altLang="en-US" sz="1600" b="1" dirty="0" err="1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에그플레이션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‘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에 관한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기사량의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 급격한 증가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 확인</a:t>
            </a: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8" name="마스터 1 레이아웃 1 형태 1">
            <a:extLst>
              <a:ext uri="{FF2B5EF4-FFF2-40B4-BE49-F238E27FC236}">
                <a16:creationId xmlns:a16="http://schemas.microsoft.com/office/drawing/2014/main" id="{3F1F7318-C2A5-9762-82CF-0E5745CB74E3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50" name="마스터 1 레이아웃 1 형태 4">
            <a:extLst>
              <a:ext uri="{FF2B5EF4-FFF2-40B4-BE49-F238E27FC236}">
                <a16:creationId xmlns:a16="http://schemas.microsoft.com/office/drawing/2014/main" id="{BE185B87-3098-1169-C262-BD3937D80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4196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3" name="마스터 1 레이아웃 1 형태 5">
            <a:extLst>
              <a:ext uri="{FF2B5EF4-FFF2-40B4-BE49-F238E27FC236}">
                <a16:creationId xmlns:a16="http://schemas.microsoft.com/office/drawing/2014/main" id="{DD8BDF3E-CD6F-3D3D-663E-AA67CE75C52A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54" name="마스터 1 레이아웃 1 형태 5 그룹 1">
              <a:extLst>
                <a:ext uri="{FF2B5EF4-FFF2-40B4-BE49-F238E27FC236}">
                  <a16:creationId xmlns:a16="http://schemas.microsoft.com/office/drawing/2014/main" id="{A0CFF902-DBD8-28B6-340C-E7DF8E1F43B7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" name="마스터 1 레이아웃 1 형태 5 그룹 2">
              <a:extLst>
                <a:ext uri="{FF2B5EF4-FFF2-40B4-BE49-F238E27FC236}">
                  <a16:creationId xmlns:a16="http://schemas.microsoft.com/office/drawing/2014/main" id="{628D6C69-ED63-B8C4-3300-F64D5B47D1FC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65" name="슬라이드 4 형태 6">
            <a:extLst>
              <a:ext uri="{FF2B5EF4-FFF2-40B4-BE49-F238E27FC236}">
                <a16:creationId xmlns:a16="http://schemas.microsoft.com/office/drawing/2014/main" id="{A5ED27D8-E5CE-BD68-012B-DBA52C08CC7F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0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6">
            <a:extLst>
              <a:ext uri="{FF2B5EF4-FFF2-40B4-BE49-F238E27FC236}">
                <a16:creationId xmlns:a16="http://schemas.microsoft.com/office/drawing/2014/main" id="{E573B410-05F7-3F43-6862-CBF680EEA3B6}"/>
              </a:ext>
            </a:extLst>
          </p:cNvPr>
          <p:cNvSpPr txBox="1"/>
          <p:nvPr/>
        </p:nvSpPr>
        <p:spPr>
          <a:xfrm>
            <a:off x="1706663" y="311214"/>
            <a:ext cx="290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에그플레이션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4" name="마스터 1 레이아웃 1 형태 2">
            <a:extLst>
              <a:ext uri="{FF2B5EF4-FFF2-40B4-BE49-F238E27FC236}">
                <a16:creationId xmlns:a16="http://schemas.microsoft.com/office/drawing/2014/main" id="{4B29A971-EA9E-15ED-D50A-E67F5DB81228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4 형태 2 그룹 1">
            <a:extLst>
              <a:ext uri="{FF2B5EF4-FFF2-40B4-BE49-F238E27FC236}">
                <a16:creationId xmlns:a16="http://schemas.microsoft.com/office/drawing/2014/main" id="{90009ECC-0D79-F296-DD96-785C30022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63" y="1552215"/>
            <a:ext cx="10323625" cy="133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한국은행에 따르면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국제 식량 가격은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이상 기후에 따른 연료의 전환 및 구조적 요인으로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상당기간 높은 수준을 유지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할 것으로 예측</a:t>
            </a: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국제 식량 가격의 상승은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국내 식료품과 외식 물가에 상방압력으로 작용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할 것으로 예측</a:t>
            </a: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A4BB44-0762-54FE-46D0-019E826C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515612" y="3451819"/>
            <a:ext cx="3745232" cy="29484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C9E2BA-0E41-9E96-B342-746E70D4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70" y="3443847"/>
            <a:ext cx="3745232" cy="2948478"/>
          </a:xfrm>
          <a:prstGeom prst="rect">
            <a:avLst/>
          </a:prstGeom>
        </p:spPr>
      </p:pic>
      <p:sp>
        <p:nvSpPr>
          <p:cNvPr id="19" name="슬라이드 4 형태 2 그룹 2">
            <a:extLst>
              <a:ext uri="{FF2B5EF4-FFF2-40B4-BE49-F238E27FC236}">
                <a16:creationId xmlns:a16="http://schemas.microsoft.com/office/drawing/2014/main" id="{F8354F78-7FB8-7E5D-BDB9-272541757DB8}"/>
              </a:ext>
            </a:extLst>
          </p:cNvPr>
          <p:cNvSpPr/>
          <p:nvPr/>
        </p:nvSpPr>
        <p:spPr>
          <a:xfrm>
            <a:off x="3587358" y="3136612"/>
            <a:ext cx="14847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&lt;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국제식량 가격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&gt;</a:t>
            </a: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슬라이드 4 형태 2 그룹 2">
            <a:extLst>
              <a:ext uri="{FF2B5EF4-FFF2-40B4-BE49-F238E27FC236}">
                <a16:creationId xmlns:a16="http://schemas.microsoft.com/office/drawing/2014/main" id="{D62D2F31-20B8-2017-F2E2-1B1756E52C7E}"/>
              </a:ext>
            </a:extLst>
          </p:cNvPr>
          <p:cNvSpPr/>
          <p:nvPr/>
        </p:nvSpPr>
        <p:spPr>
          <a:xfrm>
            <a:off x="8118674" y="3147509"/>
            <a:ext cx="187102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&lt;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세계 바이오 생산량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&gt;</a:t>
            </a: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마스터 1 레이아웃 1 형태 1">
            <a:extLst>
              <a:ext uri="{FF2B5EF4-FFF2-40B4-BE49-F238E27FC236}">
                <a16:creationId xmlns:a16="http://schemas.microsoft.com/office/drawing/2014/main" id="{C2853ECB-E90A-74B1-106D-5C6002BBC0C8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6" name="마스터 1 레이아웃 1 형태 4">
            <a:extLst>
              <a:ext uri="{FF2B5EF4-FFF2-40B4-BE49-F238E27FC236}">
                <a16:creationId xmlns:a16="http://schemas.microsoft.com/office/drawing/2014/main" id="{3FD17534-5C77-A66E-8431-71788FABC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498002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" name="마스터 1 레이아웃 1 형태 5">
            <a:extLst>
              <a:ext uri="{FF2B5EF4-FFF2-40B4-BE49-F238E27FC236}">
                <a16:creationId xmlns:a16="http://schemas.microsoft.com/office/drawing/2014/main" id="{84A5120D-D913-3CAB-8031-159F25E610AB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28" name="마스터 1 레이아웃 1 형태 5 그룹 1">
              <a:extLst>
                <a:ext uri="{FF2B5EF4-FFF2-40B4-BE49-F238E27FC236}">
                  <a16:creationId xmlns:a16="http://schemas.microsoft.com/office/drawing/2014/main" id="{B6440D66-C79D-C318-69E2-7EE4C6E7695D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9" name="마스터 1 레이아웃 1 형태 5 그룹 2">
              <a:extLst>
                <a:ext uri="{FF2B5EF4-FFF2-40B4-BE49-F238E27FC236}">
                  <a16:creationId xmlns:a16="http://schemas.microsoft.com/office/drawing/2014/main" id="{83714E56-5EFD-5EB1-9334-7602E961D988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0" name="슬라이드 4 형태 6">
            <a:extLst>
              <a:ext uri="{FF2B5EF4-FFF2-40B4-BE49-F238E27FC236}">
                <a16:creationId xmlns:a16="http://schemas.microsoft.com/office/drawing/2014/main" id="{233C840C-E85E-2F93-16AF-29D7AA34648B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703C85-4627-475D-0355-5B201890478F}"/>
              </a:ext>
            </a:extLst>
          </p:cNvPr>
          <p:cNvSpPr txBox="1"/>
          <p:nvPr/>
        </p:nvSpPr>
        <p:spPr>
          <a:xfrm>
            <a:off x="2515612" y="6431370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한국은행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(2022)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31575-4CCE-A2E0-A028-1D0A6F5EF9A5}"/>
              </a:ext>
            </a:extLst>
          </p:cNvPr>
          <p:cNvSpPr txBox="1"/>
          <p:nvPr/>
        </p:nvSpPr>
        <p:spPr>
          <a:xfrm>
            <a:off x="7181570" y="6431370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한국은행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(2022)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5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6">
            <a:extLst>
              <a:ext uri="{FF2B5EF4-FFF2-40B4-BE49-F238E27FC236}">
                <a16:creationId xmlns:a16="http://schemas.microsoft.com/office/drawing/2014/main" id="{E573B410-05F7-3F43-6862-CBF680EEA3B6}"/>
              </a:ext>
            </a:extLst>
          </p:cNvPr>
          <p:cNvSpPr txBox="1"/>
          <p:nvPr/>
        </p:nvSpPr>
        <p:spPr>
          <a:xfrm>
            <a:off x="1706663" y="311214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소비자 물가 지수 상승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4" name="마스터 1 레이아웃 1 형태 2">
            <a:extLst>
              <a:ext uri="{FF2B5EF4-FFF2-40B4-BE49-F238E27FC236}">
                <a16:creationId xmlns:a16="http://schemas.microsoft.com/office/drawing/2014/main" id="{4B29A971-EA9E-15ED-D50A-E67F5DB81228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D9BBFE08-37BC-2237-E793-32EE7E52B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84439"/>
              </p:ext>
            </p:extLst>
          </p:nvPr>
        </p:nvGraphicFramePr>
        <p:xfrm>
          <a:off x="1918885" y="4013793"/>
          <a:ext cx="9575030" cy="21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507">
                  <a:extLst>
                    <a:ext uri="{9D8B030D-6E8A-4147-A177-3AD203B41FA5}">
                      <a16:colId xmlns:a16="http://schemas.microsoft.com/office/drawing/2014/main" val="421799538"/>
                    </a:ext>
                  </a:extLst>
                </a:gridCol>
                <a:gridCol w="703057">
                  <a:extLst>
                    <a:ext uri="{9D8B030D-6E8A-4147-A177-3AD203B41FA5}">
                      <a16:colId xmlns:a16="http://schemas.microsoft.com/office/drawing/2014/main" val="4099898591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227750186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1756040213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3531664150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1942395141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3484261265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3891712609"/>
                    </a:ext>
                  </a:extLst>
                </a:gridCol>
                <a:gridCol w="703057">
                  <a:extLst>
                    <a:ext uri="{9D8B030D-6E8A-4147-A177-3AD203B41FA5}">
                      <a16:colId xmlns:a16="http://schemas.microsoft.com/office/drawing/2014/main" val="2773529986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140086830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237593348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2337562387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4049515078"/>
                    </a:ext>
                  </a:extLst>
                </a:gridCol>
                <a:gridCol w="550219">
                  <a:extLst>
                    <a:ext uri="{9D8B030D-6E8A-4147-A177-3AD203B41FA5}">
                      <a16:colId xmlns:a16="http://schemas.microsoft.com/office/drawing/2014/main" val="11753284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21.6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22.1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6406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총 지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4.8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6.0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9246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농산물및석유류제외지수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868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식료품및에너지제외지수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193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생활물가지수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3.0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3.5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3.3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3.1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4.6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5.2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4.6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4.1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5.0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5.0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5.7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6.7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7.4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01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신선식품지수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8.0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4.6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-0.9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-4.6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-7.8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5.6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6.7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6.0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-2.2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-2.2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1.0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2.5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5.4</a:t>
                      </a:r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67123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44D6C5D-F5A6-66D9-737C-611FF3D7214E}"/>
              </a:ext>
            </a:extLst>
          </p:cNvPr>
          <p:cNvSpPr txBox="1"/>
          <p:nvPr/>
        </p:nvSpPr>
        <p:spPr>
          <a:xfrm>
            <a:off x="3658400" y="361758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&lt; </a:t>
            </a:r>
            <a:r>
              <a:rPr lang="ko-KR" altLang="en-US" sz="1600" b="1" dirty="0">
                <a:latin typeface="+mn-ea"/>
              </a:rPr>
              <a:t>주요부문 소비자물가지수 전년동월비 </a:t>
            </a:r>
            <a:r>
              <a:rPr lang="en-US" altLang="ko-KR" sz="1600" b="1" dirty="0">
                <a:latin typeface="+mn-ea"/>
              </a:rPr>
              <a:t>&gt;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8" name="슬라이드 4 형태 2 그룹 1">
            <a:extLst>
              <a:ext uri="{FF2B5EF4-FFF2-40B4-BE49-F238E27FC236}">
                <a16:creationId xmlns:a16="http://schemas.microsoft.com/office/drawing/2014/main" id="{990AFD4D-534E-FA3D-E31E-FA9071997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63" y="1552215"/>
            <a:ext cx="10323625" cy="165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소비자 물가지수는 전월대비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0.6%,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전년 동월대비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</a:rPr>
              <a:t>6.0%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상승</a:t>
            </a:r>
            <a:endParaRPr lang="en-US" altLang="ko-KR" sz="16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생활 물가지수는 전월대비 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0.8%,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전년 동월대비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7.4%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상승</a:t>
            </a:r>
            <a:endParaRPr lang="en-US" altLang="ko-KR" sz="16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신선 식품지수는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전년 동월대비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5.4%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상승</a:t>
            </a:r>
            <a:endParaRPr lang="en-US" altLang="ko-KR" sz="16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6B698-3DCB-52B2-DBCB-BB3028E82EE4}"/>
              </a:ext>
            </a:extLst>
          </p:cNvPr>
          <p:cNvSpPr txBox="1"/>
          <p:nvPr/>
        </p:nvSpPr>
        <p:spPr>
          <a:xfrm>
            <a:off x="10714564" y="3723358"/>
            <a:ext cx="983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단위 </a:t>
            </a:r>
            <a:r>
              <a:rPr lang="en-US" altLang="ko-KR" sz="1100" b="1"/>
              <a:t>: (%)</a:t>
            </a:r>
            <a:endParaRPr lang="ko-KR" altLang="en-US" sz="11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3DE6E0-F198-5C97-9905-3F18A9BE6DC5}"/>
              </a:ext>
            </a:extLst>
          </p:cNvPr>
          <p:cNvSpPr/>
          <p:nvPr/>
        </p:nvSpPr>
        <p:spPr>
          <a:xfrm>
            <a:off x="1918886" y="5431814"/>
            <a:ext cx="9575030" cy="3345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61999B-43F2-E85F-88EB-11E2CADD5FE1}"/>
              </a:ext>
            </a:extLst>
          </p:cNvPr>
          <p:cNvSpPr/>
          <p:nvPr/>
        </p:nvSpPr>
        <p:spPr>
          <a:xfrm>
            <a:off x="1918886" y="5786314"/>
            <a:ext cx="9575030" cy="3345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마스터 1 레이아웃 1 형태 1">
            <a:extLst>
              <a:ext uri="{FF2B5EF4-FFF2-40B4-BE49-F238E27FC236}">
                <a16:creationId xmlns:a16="http://schemas.microsoft.com/office/drawing/2014/main" id="{CAD8EAF2-D8A0-D1B7-E96C-B6B02418EE48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2" name="마스터 1 레이아웃 1 형태 4">
            <a:extLst>
              <a:ext uri="{FF2B5EF4-FFF2-40B4-BE49-F238E27FC236}">
                <a16:creationId xmlns:a16="http://schemas.microsoft.com/office/drawing/2014/main" id="{A78617BB-5FBB-F9CB-E0C2-BE9BAA6C8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31023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4" name="마스터 1 레이아웃 1 형태 5">
            <a:extLst>
              <a:ext uri="{FF2B5EF4-FFF2-40B4-BE49-F238E27FC236}">
                <a16:creationId xmlns:a16="http://schemas.microsoft.com/office/drawing/2014/main" id="{A6F93AE8-A503-0F69-B412-A7CA301F3744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27" name="마스터 1 레이아웃 1 형태 5 그룹 1">
              <a:extLst>
                <a:ext uri="{FF2B5EF4-FFF2-40B4-BE49-F238E27FC236}">
                  <a16:creationId xmlns:a16="http://schemas.microsoft.com/office/drawing/2014/main" id="{4201964E-D6F1-0F29-231D-C6CEA85DFC3A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9" name="마스터 1 레이아웃 1 형태 5 그룹 2">
              <a:extLst>
                <a:ext uri="{FF2B5EF4-FFF2-40B4-BE49-F238E27FC236}">
                  <a16:creationId xmlns:a16="http://schemas.microsoft.com/office/drawing/2014/main" id="{820F1DBE-8648-557A-D040-24634759AD87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0" name="슬라이드 4 형태 6">
            <a:extLst>
              <a:ext uri="{FF2B5EF4-FFF2-40B4-BE49-F238E27FC236}">
                <a16:creationId xmlns:a16="http://schemas.microsoft.com/office/drawing/2014/main" id="{7F07FAA3-02C5-B47C-23D1-4595EC05ADC5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6E5D2-386B-E9D0-A821-C2CF5AA7A1FA}"/>
              </a:ext>
            </a:extLst>
          </p:cNvPr>
          <p:cNvSpPr txBox="1"/>
          <p:nvPr/>
        </p:nvSpPr>
        <p:spPr>
          <a:xfrm>
            <a:off x="1918885" y="6118593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통계청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(2022)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8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6">
            <a:extLst>
              <a:ext uri="{FF2B5EF4-FFF2-40B4-BE49-F238E27FC236}">
                <a16:creationId xmlns:a16="http://schemas.microsoft.com/office/drawing/2014/main" id="{E573B410-05F7-3F43-6862-CBF680EEA3B6}"/>
              </a:ext>
            </a:extLst>
          </p:cNvPr>
          <p:cNvSpPr txBox="1"/>
          <p:nvPr/>
        </p:nvSpPr>
        <p:spPr>
          <a:xfrm>
            <a:off x="1706663" y="311214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소비자 물가 지수 상승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4" name="마스터 1 레이아웃 1 형태 2">
            <a:extLst>
              <a:ext uri="{FF2B5EF4-FFF2-40B4-BE49-F238E27FC236}">
                <a16:creationId xmlns:a16="http://schemas.microsoft.com/office/drawing/2014/main" id="{4B29A971-EA9E-15ED-D50A-E67F5DB81228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5F77F0-6534-74FB-C63A-419DAAB02989}"/>
              </a:ext>
            </a:extLst>
          </p:cNvPr>
          <p:cNvSpPr txBox="1"/>
          <p:nvPr/>
        </p:nvSpPr>
        <p:spPr>
          <a:xfrm>
            <a:off x="3557252" y="167578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&lt; </a:t>
            </a:r>
            <a:r>
              <a:rPr lang="ko-KR" altLang="en-US" sz="1600" b="1" dirty="0">
                <a:latin typeface="+mn-ea"/>
              </a:rPr>
              <a:t>소비자물가지수 주요 등락률 추이 </a:t>
            </a:r>
            <a:r>
              <a:rPr lang="en-US" altLang="ko-KR" sz="1600" b="1" dirty="0">
                <a:latin typeface="+mn-ea"/>
              </a:rPr>
              <a:t>&gt;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F06C8-815E-81B7-BE62-2B779D88865D}"/>
              </a:ext>
            </a:extLst>
          </p:cNvPr>
          <p:cNvSpPr txBox="1"/>
          <p:nvPr/>
        </p:nvSpPr>
        <p:spPr>
          <a:xfrm>
            <a:off x="10675235" y="1969879"/>
            <a:ext cx="983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단위 </a:t>
            </a:r>
            <a:r>
              <a:rPr lang="en-US" altLang="ko-KR" sz="1100" b="1"/>
              <a:t>: (%)</a:t>
            </a:r>
            <a:endParaRPr lang="ko-KR" altLang="en-US" sz="1100" b="1" dirty="0"/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F11B1181-DA1E-15CC-CCA4-9B13CBAA9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28695"/>
              </p:ext>
            </p:extLst>
          </p:nvPr>
        </p:nvGraphicFramePr>
        <p:xfrm>
          <a:off x="1742455" y="2231489"/>
          <a:ext cx="9725595" cy="3959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32">
                  <a:extLst>
                    <a:ext uri="{9D8B030D-6E8A-4147-A177-3AD203B41FA5}">
                      <a16:colId xmlns:a16="http://schemas.microsoft.com/office/drawing/2014/main" val="3480421660"/>
                    </a:ext>
                  </a:extLst>
                </a:gridCol>
                <a:gridCol w="2230321">
                  <a:extLst>
                    <a:ext uri="{9D8B030D-6E8A-4147-A177-3AD203B41FA5}">
                      <a16:colId xmlns:a16="http://schemas.microsoft.com/office/drawing/2014/main" val="4000197465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3010997275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200715347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166355440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3317191142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200681450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1049927138"/>
                    </a:ext>
                  </a:extLst>
                </a:gridCol>
                <a:gridCol w="1005606">
                  <a:extLst>
                    <a:ext uri="{9D8B030D-6E8A-4147-A177-3AD203B41FA5}">
                      <a16:colId xmlns:a16="http://schemas.microsoft.com/office/drawing/2014/main" val="3218350154"/>
                    </a:ext>
                  </a:extLst>
                </a:gridCol>
              </a:tblGrid>
              <a:tr h="352297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연도별 동향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전년비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최근 월별 동향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전년동월비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17019"/>
                  </a:ext>
                </a:extLst>
              </a:tr>
              <a:tr h="35229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2019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2020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‘22.3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4286"/>
                  </a:ext>
                </a:extLst>
              </a:tr>
              <a:tr h="352297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소비자물가지수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0.4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0.5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2.5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4.1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4.8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5.4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6.0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302006"/>
                  </a:ext>
                </a:extLst>
              </a:tr>
              <a:tr h="431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농산물 및 석유류 제외지수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4.4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00252"/>
                  </a:ext>
                </a:extLst>
              </a:tr>
              <a:tr h="3577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식료품 및 에너지 제외지수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3.9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5867"/>
                  </a:ext>
                </a:extLst>
              </a:tr>
              <a:tr h="3522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생활물가지수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7.4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610437"/>
                  </a:ext>
                </a:extLst>
              </a:tr>
              <a:tr h="352297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신선식품지수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-5.1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9.0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6.2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-2.2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1.0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2.5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5.4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84613"/>
                  </a:ext>
                </a:extLst>
              </a:tr>
              <a:tr h="35229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품목성질별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농축수산물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4.8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2386"/>
                  </a:ext>
                </a:extLst>
              </a:tr>
              <a:tr h="35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공업제품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9.3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158593"/>
                  </a:ext>
                </a:extLst>
              </a:tr>
              <a:tr h="35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가스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-2.1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9.6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662771"/>
                  </a:ext>
                </a:extLst>
              </a:tr>
              <a:tr h="35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 비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3.9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3377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599EFA-C09D-71C4-2E1F-CA46084E87A2}"/>
              </a:ext>
            </a:extLst>
          </p:cNvPr>
          <p:cNvSpPr/>
          <p:nvPr/>
        </p:nvSpPr>
        <p:spPr>
          <a:xfrm>
            <a:off x="1742455" y="2949732"/>
            <a:ext cx="9725595" cy="3345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5D51F7-9002-6FCC-5526-66040E5559C3}"/>
              </a:ext>
            </a:extLst>
          </p:cNvPr>
          <p:cNvSpPr/>
          <p:nvPr/>
        </p:nvSpPr>
        <p:spPr>
          <a:xfrm>
            <a:off x="1742455" y="4438504"/>
            <a:ext cx="9725595" cy="3345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마스터 1 레이아웃 1 형태 1">
            <a:extLst>
              <a:ext uri="{FF2B5EF4-FFF2-40B4-BE49-F238E27FC236}">
                <a16:creationId xmlns:a16="http://schemas.microsoft.com/office/drawing/2014/main" id="{0A4EA027-5A79-B6A9-DB50-F8728A0B5F27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9" name="마스터 1 레이아웃 1 형태 4">
            <a:extLst>
              <a:ext uri="{FF2B5EF4-FFF2-40B4-BE49-F238E27FC236}">
                <a16:creationId xmlns:a16="http://schemas.microsoft.com/office/drawing/2014/main" id="{3657F8DC-B65F-0D9A-D52F-30B8AB9B6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316116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마스터 1 레이아웃 1 형태 5">
            <a:extLst>
              <a:ext uri="{FF2B5EF4-FFF2-40B4-BE49-F238E27FC236}">
                <a16:creationId xmlns:a16="http://schemas.microsoft.com/office/drawing/2014/main" id="{F0173B1A-9B49-5E1A-5BF8-2CBC6DDB571F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23" name="마스터 1 레이아웃 1 형태 5 그룹 1">
              <a:extLst>
                <a:ext uri="{FF2B5EF4-FFF2-40B4-BE49-F238E27FC236}">
                  <a16:creationId xmlns:a16="http://schemas.microsoft.com/office/drawing/2014/main" id="{3BD9E80B-3FC6-B777-195A-F3DD3DE406BC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5" name="마스터 1 레이아웃 1 형태 5 그룹 2">
              <a:extLst>
                <a:ext uri="{FF2B5EF4-FFF2-40B4-BE49-F238E27FC236}">
                  <a16:creationId xmlns:a16="http://schemas.microsoft.com/office/drawing/2014/main" id="{3B8C98C2-5BE6-9252-9BC9-298FF21D0936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8" name="슬라이드 4 형태 6">
            <a:extLst>
              <a:ext uri="{FF2B5EF4-FFF2-40B4-BE49-F238E27FC236}">
                <a16:creationId xmlns:a16="http://schemas.microsoft.com/office/drawing/2014/main" id="{30F4DDD7-7C69-FAFD-F1F3-2C852F3383CA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53080-E1B1-93C6-9C03-04C6060988C0}"/>
              </a:ext>
            </a:extLst>
          </p:cNvPr>
          <p:cNvSpPr txBox="1"/>
          <p:nvPr/>
        </p:nvSpPr>
        <p:spPr>
          <a:xfrm>
            <a:off x="1706663" y="6191484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통계청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(2022)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6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6">
            <a:extLst>
              <a:ext uri="{FF2B5EF4-FFF2-40B4-BE49-F238E27FC236}">
                <a16:creationId xmlns:a16="http://schemas.microsoft.com/office/drawing/2014/main" id="{E573B410-05F7-3F43-6862-CBF680EEA3B6}"/>
              </a:ext>
            </a:extLst>
          </p:cNvPr>
          <p:cNvSpPr txBox="1"/>
          <p:nvPr/>
        </p:nvSpPr>
        <p:spPr>
          <a:xfrm>
            <a:off x="1706663" y="311214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외식 </a:t>
            </a:r>
            <a:r>
              <a:rPr lang="ko-KR" altLang="en-US" sz="36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부담 증가</a:t>
            </a:r>
            <a:endParaRPr lang="zh-CN" altLang="en-US" sz="36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4" name="마스터 1 레이아웃 1 형태 2">
            <a:extLst>
              <a:ext uri="{FF2B5EF4-FFF2-40B4-BE49-F238E27FC236}">
                <a16:creationId xmlns:a16="http://schemas.microsoft.com/office/drawing/2014/main" id="{4B29A971-EA9E-15ED-D50A-E67F5DB81228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4 형태 2 그룹 1">
            <a:extLst>
              <a:ext uri="{FF2B5EF4-FFF2-40B4-BE49-F238E27FC236}">
                <a16:creationId xmlns:a16="http://schemas.microsoft.com/office/drawing/2014/main" id="{7E8694BB-F372-8390-1FD1-6C4D3139D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63" y="1552215"/>
            <a:ext cx="10323625" cy="133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소비자 외식 지수는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2020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년을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100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으로 기준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으로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매년 꾸준히 상승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</a:rPr>
              <a:t>2020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년 대비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</a:rPr>
              <a:t>2022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년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</a:rPr>
              <a:t>4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월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+mn-ea"/>
              </a:rPr>
              <a:t>10.67%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+mn-ea"/>
              </a:rPr>
              <a:t>상승</a:t>
            </a:r>
            <a:endParaRPr lang="en-US" altLang="ko-KR" sz="16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ysClr val="windowText" lastClr="00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2022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년 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7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월 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10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일 ‘외식 물가‘ 키워드로 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800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개의 네이버 뉴스 검색 및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워드 클라우드 작업 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진행 결과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     '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가격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상승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부담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오른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증가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' 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등과 같은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Arial" panose="020B0604020202020204" pitchFamily="34" charset="0"/>
              </a:rPr>
              <a:t>부정적인 키워드 발견</a:t>
            </a:r>
            <a:endParaRPr lang="en-US" altLang="ko-KR" sz="16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37B11B-4617-D3C3-B0EF-D01015FCBE26}"/>
              </a:ext>
            </a:extLst>
          </p:cNvPr>
          <p:cNvGrpSpPr/>
          <p:nvPr/>
        </p:nvGrpSpPr>
        <p:grpSpPr>
          <a:xfrm>
            <a:off x="2210764" y="3470237"/>
            <a:ext cx="4737005" cy="3217697"/>
            <a:chOff x="2257554" y="3378550"/>
            <a:chExt cx="4737005" cy="321769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82A9F0-7BDE-558C-877F-F9C316B2163E}"/>
                </a:ext>
              </a:extLst>
            </p:cNvPr>
            <p:cNvGrpSpPr/>
            <p:nvPr/>
          </p:nvGrpSpPr>
          <p:grpSpPr>
            <a:xfrm>
              <a:off x="2257554" y="3594628"/>
              <a:ext cx="4572000" cy="2743200"/>
              <a:chOff x="2271098" y="3429000"/>
              <a:chExt cx="4572000" cy="2743200"/>
            </a:xfrm>
          </p:grpSpPr>
          <p:graphicFrame>
            <p:nvGraphicFramePr>
              <p:cNvPr id="30" name="차트 29">
                <a:extLst>
                  <a:ext uri="{FF2B5EF4-FFF2-40B4-BE49-F238E27FC236}">
                    <a16:creationId xmlns:a16="http://schemas.microsoft.com/office/drawing/2014/main" id="{211824BB-6668-EB24-A0FD-D498124EA73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40031562"/>
                  </p:ext>
                </p:extLst>
              </p:nvPr>
            </p:nvGraphicFramePr>
            <p:xfrm>
              <a:off x="2271098" y="3429000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6D9DA72-800F-25D4-54EE-17B813A6CAB4}"/>
                  </a:ext>
                </a:extLst>
              </p:cNvPr>
              <p:cNvSpPr/>
              <p:nvPr/>
            </p:nvSpPr>
            <p:spPr>
              <a:xfrm>
                <a:off x="2634138" y="5855189"/>
                <a:ext cx="4167356" cy="255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127C8A-EDEA-597E-AE1B-74E9B538B4CC}"/>
                  </a:ext>
                </a:extLst>
              </p:cNvPr>
              <p:cNvSpPr txBox="1"/>
              <p:nvPr/>
            </p:nvSpPr>
            <p:spPr>
              <a:xfrm>
                <a:off x="2634138" y="5873311"/>
                <a:ext cx="5950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/>
                  <a:t>2018</a:t>
                </a:r>
                <a:r>
                  <a:rPr lang="ko-KR" altLang="en-US" sz="1000"/>
                  <a:t>년</a:t>
                </a:r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106B064-B2EF-B1B8-9A90-A2742744CBD1}"/>
                  </a:ext>
                </a:extLst>
              </p:cNvPr>
              <p:cNvCxnSpPr/>
              <p:nvPr/>
            </p:nvCxnSpPr>
            <p:spPr>
              <a:xfrm>
                <a:off x="2931655" y="5795682"/>
                <a:ext cx="0" cy="685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6DB3D4-D5CA-2FFD-E7C6-03EE96CBEE8A}"/>
                  </a:ext>
                </a:extLst>
              </p:cNvPr>
              <p:cNvSpPr txBox="1"/>
              <p:nvPr/>
            </p:nvSpPr>
            <p:spPr>
              <a:xfrm>
                <a:off x="3537743" y="5873311"/>
                <a:ext cx="5950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/>
                  <a:t>2019</a:t>
                </a:r>
                <a:r>
                  <a:rPr lang="ko-KR" altLang="en-US" sz="1000"/>
                  <a:t>년</a:t>
                </a:r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312667E-99B0-8DFA-E2DB-2B8F2685A127}"/>
                  </a:ext>
                </a:extLst>
              </p:cNvPr>
              <p:cNvCxnSpPr/>
              <p:nvPr/>
            </p:nvCxnSpPr>
            <p:spPr>
              <a:xfrm>
                <a:off x="3835260" y="5795682"/>
                <a:ext cx="0" cy="685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B904EA-D029-33DC-A866-8543EAD19D26}"/>
                  </a:ext>
                </a:extLst>
              </p:cNvPr>
              <p:cNvSpPr txBox="1"/>
              <p:nvPr/>
            </p:nvSpPr>
            <p:spPr>
              <a:xfrm>
                <a:off x="4441348" y="5873311"/>
                <a:ext cx="5950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/>
                  <a:t>2020</a:t>
                </a:r>
                <a:r>
                  <a:rPr lang="ko-KR" altLang="en-US" sz="1000"/>
                  <a:t>년</a:t>
                </a:r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BAEE399-D1AC-53A3-70C6-A676D8E5533F}"/>
                  </a:ext>
                </a:extLst>
              </p:cNvPr>
              <p:cNvCxnSpPr/>
              <p:nvPr/>
            </p:nvCxnSpPr>
            <p:spPr>
              <a:xfrm>
                <a:off x="4738865" y="5795682"/>
                <a:ext cx="0" cy="685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1E4E3D-6445-179E-C869-67748A322BA8}"/>
                  </a:ext>
                </a:extLst>
              </p:cNvPr>
              <p:cNvSpPr txBox="1"/>
              <p:nvPr/>
            </p:nvSpPr>
            <p:spPr>
              <a:xfrm>
                <a:off x="5330031" y="5873311"/>
                <a:ext cx="5950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/>
                  <a:t>2021</a:t>
                </a:r>
                <a:r>
                  <a:rPr lang="ko-KR" altLang="en-US" sz="1000"/>
                  <a:t>년</a:t>
                </a:r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4432715-E054-E8AA-7F47-FE6CCDCA95C1}"/>
                  </a:ext>
                </a:extLst>
              </p:cNvPr>
              <p:cNvCxnSpPr/>
              <p:nvPr/>
            </p:nvCxnSpPr>
            <p:spPr>
              <a:xfrm>
                <a:off x="5627548" y="5795682"/>
                <a:ext cx="0" cy="685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931482-A240-651D-E444-03FC164B197D}"/>
                  </a:ext>
                </a:extLst>
              </p:cNvPr>
              <p:cNvSpPr txBox="1"/>
              <p:nvPr/>
            </p:nvSpPr>
            <p:spPr>
              <a:xfrm>
                <a:off x="6006640" y="5873311"/>
                <a:ext cx="7296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/>
                  <a:t>2022</a:t>
                </a:r>
                <a:r>
                  <a:rPr lang="ko-KR" altLang="en-US" sz="1000"/>
                  <a:t>년 </a:t>
                </a:r>
                <a:r>
                  <a:rPr lang="en-US" altLang="ko-KR" sz="1000"/>
                  <a:t>6</a:t>
                </a:r>
                <a:r>
                  <a:rPr lang="ko-KR" altLang="en-US" sz="1000"/>
                  <a:t>월</a:t>
                </a:r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722EC37-7687-EA5A-DE5E-1C6CD6459FF6}"/>
                  </a:ext>
                </a:extLst>
              </p:cNvPr>
              <p:cNvCxnSpPr/>
              <p:nvPr/>
            </p:nvCxnSpPr>
            <p:spPr>
              <a:xfrm>
                <a:off x="6545580" y="5795682"/>
                <a:ext cx="0" cy="6858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5B5BCD-8816-2F49-A884-B5809269A58F}"/>
                </a:ext>
              </a:extLst>
            </p:cNvPr>
            <p:cNvSpPr txBox="1"/>
            <p:nvPr/>
          </p:nvSpPr>
          <p:spPr>
            <a:xfrm>
              <a:off x="5588405" y="3378550"/>
              <a:ext cx="14061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(2020</a:t>
              </a:r>
              <a:r>
                <a:rPr lang="ko-KR" altLang="en-US" sz="1000" dirty="0"/>
                <a:t>년 </a:t>
              </a:r>
              <a:r>
                <a:rPr lang="en-US" altLang="ko-KR" sz="1000" dirty="0"/>
                <a:t>= 100 </a:t>
              </a:r>
              <a:r>
                <a:rPr lang="ko-KR" altLang="en-US" sz="1000" dirty="0"/>
                <a:t>기준</a:t>
              </a:r>
              <a:r>
                <a:rPr lang="en-US" altLang="ko-KR" sz="1000" dirty="0"/>
                <a:t>)</a:t>
              </a:r>
              <a:endParaRPr lang="ko-KR" altLang="en-US" sz="2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2C5BEB-381C-E605-B54F-93D8C367966F}"/>
                </a:ext>
              </a:extLst>
            </p:cNvPr>
            <p:cNvSpPr txBox="1"/>
            <p:nvPr/>
          </p:nvSpPr>
          <p:spPr>
            <a:xfrm>
              <a:off x="2257554" y="6350026"/>
              <a:ext cx="2335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출처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: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통계청 소비자 물가지수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(2022)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7076F0-EE13-2B2D-F906-1F282492F1DC}"/>
              </a:ext>
            </a:extLst>
          </p:cNvPr>
          <p:cNvSpPr txBox="1"/>
          <p:nvPr/>
        </p:nvSpPr>
        <p:spPr>
          <a:xfrm>
            <a:off x="3840118" y="3176559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&lt;</a:t>
            </a:r>
            <a:r>
              <a:rPr lang="ko-KR" altLang="en-US" sz="1300" b="1" dirty="0"/>
              <a:t>외식 물가지수</a:t>
            </a:r>
            <a:r>
              <a:rPr lang="en-US" altLang="ko-KR" sz="1300" b="1" dirty="0"/>
              <a:t>&gt;</a:t>
            </a:r>
            <a:endParaRPr lang="ko-KR" altLang="en-US" sz="13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17AF0-7FE1-2A9F-900D-9EF0A75C917E}"/>
              </a:ext>
            </a:extLst>
          </p:cNvPr>
          <p:cNvSpPr txBox="1"/>
          <p:nvPr/>
        </p:nvSpPr>
        <p:spPr>
          <a:xfrm>
            <a:off x="3836931" y="4286762"/>
            <a:ext cx="1657826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rPr>
              <a:t>2020</a:t>
            </a:r>
            <a:r>
              <a:rPr lang="ko-KR" altLang="en-US" sz="100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rPr>
              <a:t>년 대비 </a:t>
            </a:r>
            <a:r>
              <a:rPr lang="en-US" altLang="ko-KR" sz="100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rPr>
              <a:t>10.67% </a:t>
            </a:r>
            <a:r>
              <a:rPr lang="ko-KR" altLang="en-US" sz="100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rPr>
              <a:t>상승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C9396-9BA6-8AEC-4973-DDEF34D04FD6}"/>
              </a:ext>
            </a:extLst>
          </p:cNvPr>
          <p:cNvSpPr txBox="1"/>
          <p:nvPr/>
        </p:nvSpPr>
        <p:spPr>
          <a:xfrm>
            <a:off x="8559914" y="3176559"/>
            <a:ext cx="19303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&lt;</a:t>
            </a:r>
            <a:r>
              <a:rPr lang="ko-KR" altLang="en-US" sz="1300" b="1" dirty="0"/>
              <a:t>외식 물가 연관 단어</a:t>
            </a:r>
            <a:r>
              <a:rPr lang="en-US" altLang="ko-KR" sz="1300" b="1" dirty="0"/>
              <a:t>&gt;</a:t>
            </a:r>
            <a:endParaRPr lang="ko-KR" altLang="en-US" sz="1300" b="1" dirty="0"/>
          </a:p>
        </p:txBody>
      </p:sp>
      <p:cxnSp>
        <p:nvCxnSpPr>
          <p:cNvPr id="26" name="슬라이드 6 형태 12 그룹 1">
            <a:extLst>
              <a:ext uri="{FF2B5EF4-FFF2-40B4-BE49-F238E27FC236}">
                <a16:creationId xmlns:a16="http://schemas.microsoft.com/office/drawing/2014/main" id="{5A47E42A-7BDB-CAC8-D86F-1D18980D2FBB}"/>
              </a:ext>
            </a:extLst>
          </p:cNvPr>
          <p:cNvCxnSpPr>
            <a:cxnSpLocks/>
          </p:cNvCxnSpPr>
          <p:nvPr/>
        </p:nvCxnSpPr>
        <p:spPr>
          <a:xfrm flipV="1">
            <a:off x="5528377" y="4133265"/>
            <a:ext cx="452502" cy="261049"/>
          </a:xfrm>
          <a:prstGeom prst="line">
            <a:avLst/>
          </a:prstGeom>
          <a:ln w="9525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슬라이드 6 형태 12 그룹 2">
            <a:extLst>
              <a:ext uri="{FF2B5EF4-FFF2-40B4-BE49-F238E27FC236}">
                <a16:creationId xmlns:a16="http://schemas.microsoft.com/office/drawing/2014/main" id="{EE86CBFC-6857-5150-5D69-C55CBCC6A768}"/>
              </a:ext>
            </a:extLst>
          </p:cNvPr>
          <p:cNvCxnSpPr>
            <a:cxnSpLocks/>
          </p:cNvCxnSpPr>
          <p:nvPr/>
        </p:nvCxnSpPr>
        <p:spPr>
          <a:xfrm>
            <a:off x="5975798" y="4134087"/>
            <a:ext cx="497904" cy="0"/>
          </a:xfrm>
          <a:prstGeom prst="line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4817FD-FD89-22AC-3B09-456C5ADDC37C}"/>
              </a:ext>
            </a:extLst>
          </p:cNvPr>
          <p:cNvSpPr txBox="1"/>
          <p:nvPr/>
        </p:nvSpPr>
        <p:spPr>
          <a:xfrm>
            <a:off x="7661372" y="6441346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네이버 뉴스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(2022)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마스터 1 레이아웃 1 형태 1">
            <a:extLst>
              <a:ext uri="{FF2B5EF4-FFF2-40B4-BE49-F238E27FC236}">
                <a16:creationId xmlns:a16="http://schemas.microsoft.com/office/drawing/2014/main" id="{5040D326-C5B8-B2D1-9D82-1109C7BB5FBA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49" name="마스터 1 레이아웃 1 형태 4">
            <a:extLst>
              <a:ext uri="{FF2B5EF4-FFF2-40B4-BE49-F238E27FC236}">
                <a16:creationId xmlns:a16="http://schemas.microsoft.com/office/drawing/2014/main" id="{10911D12-B2BF-3A25-8983-7C64BD0C1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28715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0" name="마스터 1 레이아웃 1 형태 5">
            <a:extLst>
              <a:ext uri="{FF2B5EF4-FFF2-40B4-BE49-F238E27FC236}">
                <a16:creationId xmlns:a16="http://schemas.microsoft.com/office/drawing/2014/main" id="{E99485FD-3751-C982-A44A-8FAFDC64B4F1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51" name="마스터 1 레이아웃 1 형태 5 그룹 1">
              <a:extLst>
                <a:ext uri="{FF2B5EF4-FFF2-40B4-BE49-F238E27FC236}">
                  <a16:creationId xmlns:a16="http://schemas.microsoft.com/office/drawing/2014/main" id="{C29F8F7D-5446-E3A8-6381-0A1DCD36B5C3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" name="마스터 1 레이아웃 1 형태 5 그룹 2">
              <a:extLst>
                <a:ext uri="{FF2B5EF4-FFF2-40B4-BE49-F238E27FC236}">
                  <a16:creationId xmlns:a16="http://schemas.microsoft.com/office/drawing/2014/main" id="{0918F169-AAB6-51BD-7379-5FF34A65065E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53" name="슬라이드 4 형태 6">
            <a:extLst>
              <a:ext uri="{FF2B5EF4-FFF2-40B4-BE49-F238E27FC236}">
                <a16:creationId xmlns:a16="http://schemas.microsoft.com/office/drawing/2014/main" id="{F1EA7C8B-C763-1C1D-9A24-DBD7CCDF8E59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7A6EA-131B-B43C-9B2C-946D90098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6" t="19095" r="9426" b="19095"/>
          <a:stretch/>
        </p:blipFill>
        <p:spPr>
          <a:xfrm>
            <a:off x="7700795" y="3602345"/>
            <a:ext cx="3652580" cy="28271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736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A7A770B-3452-3328-EA81-E1190C07A0BC}"/>
              </a:ext>
            </a:extLst>
          </p:cNvPr>
          <p:cNvGrpSpPr/>
          <p:nvPr/>
        </p:nvGrpSpPr>
        <p:grpSpPr>
          <a:xfrm>
            <a:off x="2005449" y="1886751"/>
            <a:ext cx="4418097" cy="4310114"/>
            <a:chOff x="3967014" y="2299390"/>
            <a:chExt cx="4418097" cy="4310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301EE7E-33EE-EBA9-29EE-96A141F6973C}"/>
                </a:ext>
              </a:extLst>
            </p:cNvPr>
            <p:cNvSpPr/>
            <p:nvPr/>
          </p:nvSpPr>
          <p:spPr>
            <a:xfrm>
              <a:off x="3967014" y="2299390"/>
              <a:ext cx="4418097" cy="42641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25400" dist="25400" dir="2700000" algn="t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510929-9DA3-6D41-7665-16A73102D220}"/>
                </a:ext>
              </a:extLst>
            </p:cNvPr>
            <p:cNvSpPr/>
            <p:nvPr/>
          </p:nvSpPr>
          <p:spPr>
            <a:xfrm>
              <a:off x="4146739" y="2895432"/>
              <a:ext cx="4022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가뭄에 농산물값 오른다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…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배추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·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당근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·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양배추 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'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폭등</a:t>
              </a:r>
              <a:r>
                <a:rPr lang="en-US" altLang="ko-KR" sz="1400" b="1" i="0">
                  <a:solidFill>
                    <a:srgbClr val="1E1E1E"/>
                  </a:solidFill>
                  <a:effectLst/>
                  <a:latin typeface="맑은 고딕" panose="020B0503020000020004" pitchFamily="50" charset="-127"/>
                </a:rPr>
                <a:t>'</a:t>
              </a:r>
            </a:p>
          </p:txBody>
        </p:sp>
        <p:sp>
          <p:nvSpPr>
            <p:cNvPr id="31" name="자유형 5">
              <a:extLst>
                <a:ext uri="{FF2B5EF4-FFF2-40B4-BE49-F238E27FC236}">
                  <a16:creationId xmlns:a16="http://schemas.microsoft.com/office/drawing/2014/main" id="{419C8C98-A62E-C6B5-3276-1EA2F973B96C}"/>
                </a:ext>
              </a:extLst>
            </p:cNvPr>
            <p:cNvSpPr/>
            <p:nvPr/>
          </p:nvSpPr>
          <p:spPr>
            <a:xfrm>
              <a:off x="4148499" y="2779088"/>
              <a:ext cx="4079409" cy="0"/>
            </a:xfrm>
            <a:custGeom>
              <a:avLst/>
              <a:gdLst>
                <a:gd name="connsiteX0" fmla="*/ 0 w 8528538"/>
                <a:gd name="connsiteY0" fmla="*/ 0 h 0"/>
                <a:gd name="connsiteX1" fmla="*/ 8528538 w 85285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8538">
                  <a:moveTo>
                    <a:pt x="0" y="0"/>
                  </a:moveTo>
                  <a:lnTo>
                    <a:pt x="8528538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46">
              <a:extLst>
                <a:ext uri="{FF2B5EF4-FFF2-40B4-BE49-F238E27FC236}">
                  <a16:creationId xmlns:a16="http://schemas.microsoft.com/office/drawing/2014/main" id="{6A03F2C5-745D-AA97-0849-CBD9478B3688}"/>
                </a:ext>
              </a:extLst>
            </p:cNvPr>
            <p:cNvSpPr/>
            <p:nvPr/>
          </p:nvSpPr>
          <p:spPr>
            <a:xfrm>
              <a:off x="4148499" y="3230728"/>
              <a:ext cx="4079409" cy="0"/>
            </a:xfrm>
            <a:custGeom>
              <a:avLst/>
              <a:gdLst>
                <a:gd name="connsiteX0" fmla="*/ 0 w 8528538"/>
                <a:gd name="connsiteY0" fmla="*/ 0 h 0"/>
                <a:gd name="connsiteX1" fmla="*/ 8528538 w 85285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8538">
                  <a:moveTo>
                    <a:pt x="0" y="0"/>
                  </a:moveTo>
                  <a:lnTo>
                    <a:pt x="8528538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25E102A-2093-FA96-C58D-78CC91C04EC1}"/>
                </a:ext>
              </a:extLst>
            </p:cNvPr>
            <p:cNvSpPr/>
            <p:nvPr/>
          </p:nvSpPr>
          <p:spPr>
            <a:xfrm>
              <a:off x="5187878" y="3634242"/>
              <a:ext cx="2277552" cy="1369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3B6D59-DACC-FE3A-99B8-903C56D2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375" b="89063" l="5986" r="89789">
                          <a14:foregroundMark x1="18310" y1="35938" x2="18310" y2="57813"/>
                          <a14:foregroundMark x1="14437" y1="35938" x2="14437" y2="48438"/>
                          <a14:foregroundMark x1="5986" y1="35938" x2="5986" y2="43750"/>
                          <a14:foregroundMark x1="29577" y1="26563" x2="30634" y2="32813"/>
                          <a14:foregroundMark x1="35211" y1="26563" x2="35211" y2="32813"/>
                          <a14:foregroundMark x1="35915" y1="59375" x2="35915" y2="62500"/>
                          <a14:foregroundMark x1="35915" y1="62500" x2="35915" y2="62500"/>
                          <a14:foregroundMark x1="62676" y1="23438" x2="63380" y2="28125"/>
                          <a14:foregroundMark x1="71127" y1="35938" x2="71479" y2="40625"/>
                          <a14:foregroundMark x1="88732" y1="25000" x2="88732" y2="35938"/>
                          <a14:foregroundMark x1="61972" y1="70313" x2="62676" y2="76563"/>
                          <a14:backgroundMark x1="21831" y1="7813" x2="34132" y2="135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7305" y="2318191"/>
              <a:ext cx="1798698" cy="40534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41AB42-2BBE-5962-4462-19EA168D56C1}"/>
                </a:ext>
              </a:extLst>
            </p:cNvPr>
            <p:cNvSpPr/>
            <p:nvPr/>
          </p:nvSpPr>
          <p:spPr>
            <a:xfrm>
              <a:off x="4122549" y="4961943"/>
              <a:ext cx="4017469" cy="1369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275AB8-9AAC-97A5-5FF4-2429968A6CC5}"/>
                </a:ext>
              </a:extLst>
            </p:cNvPr>
            <p:cNvSpPr/>
            <p:nvPr/>
          </p:nvSpPr>
          <p:spPr>
            <a:xfrm>
              <a:off x="4121715" y="5091700"/>
              <a:ext cx="1561067" cy="1369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492F3D1-8C69-CAA4-2D31-0A1588A026BA}"/>
                </a:ext>
              </a:extLst>
            </p:cNvPr>
            <p:cNvSpPr/>
            <p:nvPr/>
          </p:nvSpPr>
          <p:spPr>
            <a:xfrm>
              <a:off x="4132723" y="3347072"/>
              <a:ext cx="4095185" cy="326243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endParaRPr lang="en-US" altLang="ko-KR" sz="80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[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데일리한국 김보라 기자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] 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올해 봄철 가뭄과 재배면적 감소 등의 영향으로 농산물 가격이 크게 오른 가운데 이달 배추 가격이 작년의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배 수준이 될 것이라는 전망이 나왔다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일 한국농촌경제연구원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(KREI)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농업관측센터의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'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농업관측 엽근채소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7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월호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'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보고서에 따르면 이달 배추 도매가격은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10㎏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기준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500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원을 기록할 것으로 예측됐다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지난해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7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월과 비교하면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90.9%,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평년보다는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39.0%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각각 상승한 것이다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연구원은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8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월에도 배추 출하량이 작년보다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7.9%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감소하면서 가격이 비싸질 것으로 내다봤다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 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지난달에도 배추 도매가격은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10㎏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당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8690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작년 동월 대비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55.1%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상승한 것으로 나타났다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연구원은 날씨 영향으로 작황이 부진한데다 재배면적 자체가 감소하면서 배추 생산량이 줄어 가격이 상승했다고 설명했다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endParaRPr lang="en-US" altLang="ko-KR" sz="80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ea typeface="맑은 고딕" panose="020B0503020000020004" pitchFamily="50" charset="-127"/>
              </a:endParaRPr>
            </a:p>
            <a:p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지난달 상순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10㎏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당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8900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원이던 배추 도매가격은 봄배추 출하 지역이 확대되면서 중순에는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8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천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떨어졌으나 고온과 장마 등 날씨의 영향으로 인해 하순께는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9070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올랐다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연구원은 출하량 감소에 따라 이달 당근 가격도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20㎏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내외 기준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3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7000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예상돼 작년 동월과 비교해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94.7%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오를 것으로 내다봤다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또 양배추 도매가격은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8㎏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내외 기준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6000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작년 동월 대비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21.4%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오르고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무 도매가격은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20㎏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내외 기준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4000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으로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27.8%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상승할 것으로 전망했다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endParaRPr lang="en-US" altLang="ko-KR" sz="70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ea typeface="맑은 고딕" panose="020B0503020000020004" pitchFamily="50" charset="-127"/>
              </a:endParaRPr>
            </a:p>
            <a:p>
              <a:pPr algn="r"/>
              <a:r>
                <a:rPr lang="ko-KR" altLang="en-US" sz="7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 </a:t>
              </a:r>
              <a:r>
                <a:rPr lang="en-US" altLang="ko-KR" sz="7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7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데일리한국</a:t>
              </a:r>
              <a:endParaRPr lang="en-US" altLang="ko-KR" sz="70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2600B6-86A0-3B25-599B-B42949E03AA2}"/>
              </a:ext>
            </a:extLst>
          </p:cNvPr>
          <p:cNvGrpSpPr/>
          <p:nvPr/>
        </p:nvGrpSpPr>
        <p:grpSpPr>
          <a:xfrm>
            <a:off x="6963263" y="1886751"/>
            <a:ext cx="4418097" cy="4516631"/>
            <a:chOff x="6963263" y="2447193"/>
            <a:chExt cx="4418097" cy="451663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B88A84C-0A76-A101-F4EE-FB7982FC85C9}"/>
                </a:ext>
              </a:extLst>
            </p:cNvPr>
            <p:cNvSpPr/>
            <p:nvPr/>
          </p:nvSpPr>
          <p:spPr>
            <a:xfrm>
              <a:off x="6963263" y="2447193"/>
              <a:ext cx="4418097" cy="42641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  <a:effectLst>
              <a:outerShdw blurRad="25400" dist="25400" dir="2700000" algn="t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B903D78-E4B6-B619-E995-53BCBE47B439}"/>
                </a:ext>
              </a:extLst>
            </p:cNvPr>
            <p:cNvSpPr/>
            <p:nvPr/>
          </p:nvSpPr>
          <p:spPr>
            <a:xfrm>
              <a:off x="7040166" y="3024434"/>
              <a:ext cx="43411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본격 장마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·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잦은 비에 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'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배추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·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무 등 채소류</a:t>
              </a:r>
              <a:r>
                <a:rPr lang="en-US" altLang="ko-KR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' </a:t>
              </a:r>
              <a:r>
                <a:rPr lang="ko-KR" altLang="en-US" sz="1400">
                  <a:ln w="3175">
                    <a:noFill/>
                  </a:ln>
                  <a:solidFill>
                    <a:schemeClr val="bg1"/>
                  </a:solidFill>
                  <a:ea typeface="맑은 고딕" panose="020B0503020000020004" pitchFamily="50" charset="-127"/>
                </a:rPr>
                <a:t>가격 오른다</a:t>
              </a:r>
              <a:endParaRPr lang="en-US" altLang="ko-KR" sz="1400">
                <a:ln w="3175">
                  <a:noFill/>
                </a:ln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 5">
              <a:extLst>
                <a:ext uri="{FF2B5EF4-FFF2-40B4-BE49-F238E27FC236}">
                  <a16:creationId xmlns:a16="http://schemas.microsoft.com/office/drawing/2014/main" id="{18FFF103-FA1F-7D1D-A1E1-75FBE5C70B57}"/>
                </a:ext>
              </a:extLst>
            </p:cNvPr>
            <p:cNvSpPr/>
            <p:nvPr/>
          </p:nvSpPr>
          <p:spPr>
            <a:xfrm>
              <a:off x="7201389" y="2908090"/>
              <a:ext cx="4079409" cy="0"/>
            </a:xfrm>
            <a:custGeom>
              <a:avLst/>
              <a:gdLst>
                <a:gd name="connsiteX0" fmla="*/ 0 w 8528538"/>
                <a:gd name="connsiteY0" fmla="*/ 0 h 0"/>
                <a:gd name="connsiteX1" fmla="*/ 8528538 w 85285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8538">
                  <a:moveTo>
                    <a:pt x="0" y="0"/>
                  </a:moveTo>
                  <a:lnTo>
                    <a:pt x="8528538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46">
              <a:extLst>
                <a:ext uri="{FF2B5EF4-FFF2-40B4-BE49-F238E27FC236}">
                  <a16:creationId xmlns:a16="http://schemas.microsoft.com/office/drawing/2014/main" id="{4602F4F0-84BC-D623-0ADB-466F5A99B8F1}"/>
                </a:ext>
              </a:extLst>
            </p:cNvPr>
            <p:cNvSpPr/>
            <p:nvPr/>
          </p:nvSpPr>
          <p:spPr>
            <a:xfrm>
              <a:off x="7201389" y="3359730"/>
              <a:ext cx="4079409" cy="0"/>
            </a:xfrm>
            <a:custGeom>
              <a:avLst/>
              <a:gdLst>
                <a:gd name="connsiteX0" fmla="*/ 0 w 8528538"/>
                <a:gd name="connsiteY0" fmla="*/ 0 h 0"/>
                <a:gd name="connsiteX1" fmla="*/ 8528538 w 85285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8538">
                  <a:moveTo>
                    <a:pt x="0" y="0"/>
                  </a:moveTo>
                  <a:lnTo>
                    <a:pt x="8528538" y="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뉴시스 CI(로고) [AI, PNG, SVG]">
              <a:extLst>
                <a:ext uri="{FF2B5EF4-FFF2-40B4-BE49-F238E27FC236}">
                  <a16:creationId xmlns:a16="http://schemas.microsoft.com/office/drawing/2014/main" id="{7E239FF0-4B7E-3E66-9999-62F2B4D967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8375" y1="49000" x2="59625" y2="50000"/>
                          <a14:foregroundMark x1="66500" y1="47250" x2="66750" y2="57000"/>
                          <a14:foregroundMark x1="73820" y1="50889" x2="75125" y2="53500"/>
                          <a14:foregroundMark x1="72250" y1="47750" x2="73765" y2="50780"/>
                          <a14:foregroundMark x1="34375" y1="46000" x2="34125" y2="48250"/>
                          <a14:foregroundMark x1="30625" y1="48250" x2="30250" y2="52750"/>
                          <a14:backgroundMark x1="28125" y1="43500" x2="28125" y2="40750"/>
                          <a14:backgroundMark x1="25875" y1="55000" x2="25625" y2="60000"/>
                          <a14:backgroundMark x1="33250" y1="43250" x2="33250" y2="43250"/>
                          <a14:backgroundMark x1="32038" y1="53340" x2="31500" y2="58500"/>
                          <a14:backgroundMark x1="32636" y1="47599" x2="32504" y2="48870"/>
                          <a14:backgroundMark x1="46750" y1="43250" x2="46750" y2="46000"/>
                          <a14:backgroundMark x1="51500" y1="43000" x2="51625" y2="46500"/>
                          <a14:backgroundMark x1="56625" y1="52250" x2="57000" y2="52250"/>
                          <a14:backgroundMark x1="63750" y1="46000" x2="64375" y2="49500"/>
                          <a14:backgroundMark x1="75250" y1="46500" x2="78125" y2="47250"/>
                        </a14:backgroundRemoval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00" t="40480" r="20000" b="39560"/>
            <a:stretch/>
          </p:blipFill>
          <p:spPr bwMode="auto">
            <a:xfrm>
              <a:off x="8274342" y="2540373"/>
              <a:ext cx="1795938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00DAE0-06FD-5E48-9222-4697410E65FD}"/>
                </a:ext>
              </a:extLst>
            </p:cNvPr>
            <p:cNvSpPr/>
            <p:nvPr/>
          </p:nvSpPr>
          <p:spPr>
            <a:xfrm>
              <a:off x="8187690" y="3568145"/>
              <a:ext cx="1489710" cy="1382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53CA428-055A-CCD5-102C-4AFAA6045D69}"/>
                </a:ext>
              </a:extLst>
            </p:cNvPr>
            <p:cNvSpPr/>
            <p:nvPr/>
          </p:nvSpPr>
          <p:spPr>
            <a:xfrm>
              <a:off x="9159240" y="6008499"/>
              <a:ext cx="1901190" cy="1383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633725-C5E9-1A3F-E152-B2049462EE9D}"/>
                </a:ext>
              </a:extLst>
            </p:cNvPr>
            <p:cNvSpPr/>
            <p:nvPr/>
          </p:nvSpPr>
          <p:spPr>
            <a:xfrm>
              <a:off x="7399020" y="6146858"/>
              <a:ext cx="1432559" cy="1383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555991-AD08-4E09-2BC4-C7544E23B091}"/>
                </a:ext>
              </a:extLst>
            </p:cNvPr>
            <p:cNvSpPr/>
            <p:nvPr/>
          </p:nvSpPr>
          <p:spPr>
            <a:xfrm>
              <a:off x="7598927" y="6280700"/>
              <a:ext cx="1432559" cy="1383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BF6699D-5589-A2B8-3FB2-9F373396993F}"/>
                </a:ext>
              </a:extLst>
            </p:cNvPr>
            <p:cNvSpPr/>
            <p:nvPr/>
          </p:nvSpPr>
          <p:spPr>
            <a:xfrm>
              <a:off x="7163170" y="3424394"/>
              <a:ext cx="4095185" cy="353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[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광주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=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뉴시스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]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이창우 기자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=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본격적인 장마로 접어들면서 잦은 우천으로 인한 생육부진과 출하작업 부진으로 채소류 가격이 오름세를 보일 것으로 전망됐다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21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일 한국농수산식품유통공사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(aT)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광주전남지역본부가 발행한 농산물 알뜰장보기 가격정보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'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얼마요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2212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호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'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에 따르면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전년 대비 고구마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배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쌀 등은 가격이 크게 내린 반면 오이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감자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깐마늘은 가격이 급등했다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지난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일 광주 서구 양동시장 도매가격 기준 고구마는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1㎏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에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4800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배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(10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개 들이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는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4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1700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전년보다 각각 가격이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31%(-2200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), 21%(-1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1300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하락했다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쌀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(20㎏)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도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5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1600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전년보다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11%(-6700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가격이 내린 것으로 조사됐다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반면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오이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취청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개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는 전년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(7000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보다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32%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오른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9250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원에 거래됐고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감자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(100g)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와 깐마늘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(1㎏)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도 전년보다 각각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26%, 25%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오른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360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1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1300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원에 판매됐다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붉은고추와 수박은 전년보다 가격이 올랐지만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주전 보다는 하락했다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붉은고추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(100g)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가격은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1020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전년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(1000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보다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상승했고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수박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(1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개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가격은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4500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원으로 전년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(2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만원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보다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22%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상승했지만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주전 가격보다는 각각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15%(180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), 2%(500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원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)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하락했다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aT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관계자는 향후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2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주간 가격 전망에 대해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"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금주부터 장마가 예보되고 있어 잦은 우천으로 인한 생육여건 악화와 출하작업 부진 등으로 산지 출하가 원활하지 못할 것으로 보여 배추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무 등 채소류 대부분이 오름세가 전망된다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"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고 말했다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.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endParaRPr lang="en-US" altLang="ko-KR" sz="80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			                   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출처 </a:t>
              </a:r>
              <a:r>
                <a:rPr lang="en-US" altLang="ko-KR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: </a:t>
              </a:r>
              <a: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  <a:t>뉴시스</a:t>
              </a:r>
              <a:br>
                <a:rPr lang="ko-KR" altLang="en-US" sz="800">
                  <a:ln w="3175">
                    <a:noFill/>
                  </a:ln>
                  <a:solidFill>
                    <a:schemeClr val="bg1">
                      <a:lumMod val="65000"/>
                    </a:schemeClr>
                  </a:solidFill>
                  <a:ea typeface="맑은 고딕" panose="020B0503020000020004" pitchFamily="50" charset="-127"/>
                </a:rPr>
              </a:br>
              <a:endParaRPr lang="en-US" altLang="ko-KR" sz="800" dirty="0">
                <a:ln w="3175">
                  <a:noFill/>
                </a:ln>
                <a:solidFill>
                  <a:schemeClr val="bg1">
                    <a:lumMod val="65000"/>
                  </a:schemeClr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마스터 1 레이아웃 1 형태 1">
            <a:extLst>
              <a:ext uri="{FF2B5EF4-FFF2-40B4-BE49-F238E27FC236}">
                <a16:creationId xmlns:a16="http://schemas.microsoft.com/office/drawing/2014/main" id="{31ECB004-D223-EA41-A79E-7B763D8E6FD2}"/>
              </a:ext>
            </a:extLst>
          </p:cNvPr>
          <p:cNvSpPr/>
          <p:nvPr/>
        </p:nvSpPr>
        <p:spPr>
          <a:xfrm>
            <a:off x="0" y="0"/>
            <a:ext cx="1386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35" name="마스터 1 레이아웃 1 형태 4">
            <a:extLst>
              <a:ext uri="{FF2B5EF4-FFF2-40B4-BE49-F238E27FC236}">
                <a16:creationId xmlns:a16="http://schemas.microsoft.com/office/drawing/2014/main" id="{1A605091-793E-B776-D80B-542D45008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76446"/>
              </p:ext>
            </p:extLst>
          </p:nvPr>
        </p:nvGraphicFramePr>
        <p:xfrm>
          <a:off x="0" y="1268760"/>
          <a:ext cx="1386348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ea typeface="맑은 고딕" panose="020B0503020000020004" pitchFamily="34" charset="-127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팀 구성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구성도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4246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사용기술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수행절차</a:t>
                      </a:r>
                      <a:endParaRPr lang="zh-CN" altLang="en-US" sz="1500" b="0" kern="12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" name="마스터 1 레이아웃 1 형태 5">
            <a:extLst>
              <a:ext uri="{FF2B5EF4-FFF2-40B4-BE49-F238E27FC236}">
                <a16:creationId xmlns:a16="http://schemas.microsoft.com/office/drawing/2014/main" id="{8A1572D0-53F0-0536-EE60-3C7A1A8320EE}"/>
              </a:ext>
            </a:extLst>
          </p:cNvPr>
          <p:cNvGrpSpPr/>
          <p:nvPr/>
        </p:nvGrpSpPr>
        <p:grpSpPr>
          <a:xfrm>
            <a:off x="0" y="1272662"/>
            <a:ext cx="1386348" cy="788186"/>
            <a:chOff x="0" y="1272662"/>
            <a:chExt cx="1691680" cy="788186"/>
          </a:xfrm>
        </p:grpSpPr>
        <p:sp>
          <p:nvSpPr>
            <p:cNvPr id="38" name="마스터 1 레이아웃 1 형태 5 그룹 1">
              <a:extLst>
                <a:ext uri="{FF2B5EF4-FFF2-40B4-BE49-F238E27FC236}">
                  <a16:creationId xmlns:a16="http://schemas.microsoft.com/office/drawing/2014/main" id="{D83C26CB-A716-D36D-188A-009FE546586F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주제 선정 </a:t>
              </a:r>
              <a:endPara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배경</a:t>
              </a:r>
              <a:endParaRPr lang="zh-CN" altLang="en-US" sz="1500" dirty="0">
                <a:latin typeface="HY헤드라인M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41" name="마스터 1 레이아웃 1 형태 5 그룹 2">
              <a:extLst>
                <a:ext uri="{FF2B5EF4-FFF2-40B4-BE49-F238E27FC236}">
                  <a16:creationId xmlns:a16="http://schemas.microsoft.com/office/drawing/2014/main" id="{48D6B7E2-B55A-1EB1-AFDF-B917806F7E4A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나눔스퀘어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43" name="슬라이드 4 형태 6">
            <a:extLst>
              <a:ext uri="{FF2B5EF4-FFF2-40B4-BE49-F238E27FC236}">
                <a16:creationId xmlns:a16="http://schemas.microsoft.com/office/drawing/2014/main" id="{6F02F304-B101-7495-6E84-BDC2EDEC7A6A}"/>
              </a:ext>
            </a:extLst>
          </p:cNvPr>
          <p:cNvSpPr txBox="1"/>
          <p:nvPr/>
        </p:nvSpPr>
        <p:spPr>
          <a:xfrm>
            <a:off x="320315" y="311215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8" name="슬라이드 4 형태 6">
            <a:extLst>
              <a:ext uri="{FF2B5EF4-FFF2-40B4-BE49-F238E27FC236}">
                <a16:creationId xmlns:a16="http://schemas.microsoft.com/office/drawing/2014/main" id="{C7458309-3A9E-7963-9CD4-6EAD7AF22E5D}"/>
              </a:ext>
            </a:extLst>
          </p:cNvPr>
          <p:cNvSpPr txBox="1"/>
          <p:nvPr/>
        </p:nvSpPr>
        <p:spPr>
          <a:xfrm>
            <a:off x="1706663" y="311214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  <a:sym typeface="Arial" panose="020B0604020202020204" pitchFamily="34" charset="0"/>
              </a:rPr>
              <a:t>식자재 가격 상승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49" name="마스터 1 레이아웃 1 형태 2">
            <a:extLst>
              <a:ext uri="{FF2B5EF4-FFF2-40B4-BE49-F238E27FC236}">
                <a16:creationId xmlns:a16="http://schemas.microsoft.com/office/drawing/2014/main" id="{A37EADA6-01D5-C83A-A2A0-C2830AB0A2F4}"/>
              </a:ext>
            </a:extLst>
          </p:cNvPr>
          <p:cNvCxnSpPr/>
          <p:nvPr/>
        </p:nvCxnSpPr>
        <p:spPr>
          <a:xfrm>
            <a:off x="1789717" y="1268760"/>
            <a:ext cx="8312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64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- 1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2211</TotalTime>
  <Words>1608</Words>
  <Application>Microsoft Office PowerPoint</Application>
  <PresentationFormat>와이드스크린</PresentationFormat>
  <Paragraphs>432</Paragraphs>
  <Slides>14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HY견고딕</vt:lpstr>
      <vt:lpstr>HY헤드라인M</vt:lpstr>
      <vt:lpstr>나눔스퀘어 Bold</vt:lpstr>
      <vt:lpstr>맑은 고딕</vt:lpstr>
      <vt:lpstr>Arial</vt:lpstr>
      <vt:lpstr>office 테마 - 1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논문발표; 논문발표; 프레젠테이션; 피피티템플릿; </cp:keywords>
  <dc:description>AbQV51V51V162V123V54Aa162Aa162Aa162Aa162Aa162AbJAbJJJJJJJJJJJAbJAbJAbJL118V88V88Aa162AbJVVAaVAaAbAaAaAaAbAbAbAbAbAbAbJJJJJJAbVAa51LLAbVAbVAa51LLAbVAa51LLAa51LLJJJJJJJJJJJJJJJJJJJJJJJJJJJJJJJJJJJJJJJJJJJJJJJJJJJJJJJJJJJJJJJJJJJJJJJJJJJJJJJJJJJJJJJJJJJJJJJJJJJJJJJJJJJJJJJJJJJJJJJJJJJJJJJJJJJJJJJJJJJJJJJJJJJJJJJJJJJJJJAaJJJJJJJJJJJJJJJJJJJJJJJJJAaJJJJJJAaAaAaAaAaAaAaAaAaAaAaAaAaAaAaAaAaAaAaAaAaAaAaAaAaAaAaAaAaAaAaAaAaAaAaAaAaAaAaAaAaAaAaAaAaAaAaAaAaAaAaAaAaAaAaAaAaAaAaAaAaAaAaAaJVJJAaJJAaJJJAa33JJAa33JJAa33JJAa33JJAz162Az162JJAz162VVAa33V85V85AbAbAbAbAbAbAbAbAbAbAa33Aa33Aa33Aa33Aa33LLAbAbAbAbAbAbJL118V88Aa162VV51V51V51V51J163Az162J163J163Az162Az162Az162U33VVVV160V162LLLLLVVVVVVVVVVVLLLLLLLLLLLAcAcAcAcAcAbAbAbAbAbAbVV88AbJL118V88Aa162AaAaVVAaAaVVAaAaVVAaAaVVVAbJJAaAaAbJJJJJJJJJAaAaAbJJJAaAaAbJAaAaAbJAaAaAbJAaAaLAbAbAbL118L118L118VV55JJJJJJJJV55V55V55VV33V33V33V33Ac33Ac33Ac33Ac33AfJAfJAfJAfJVV162V162V162V162Aa162Aa162Aa162Aa162V161Aa161V161V161V161Aa161Aa161Aa161V160V162V161V160Ab33L160VAbJJJJJJJJJJJL118V88Aa162Aa33V162Aa33V162Aa33V162Aa33V162Aa33V162AbJAbJJJAbJAbJAbJVAyJJVAyJJVJAyJVJAyJVJAyJVVAaVVAaVVAaVVAaVVAa51Aa56Aa51Aa56VV88AbJL118V88Aa162Aa33LLAbAaAa33Aa33LLAbAaVJ33V51V162J33V51V162J33V51V162J33V51V162J33V51V162J33V51V162VAa33VAa160JJAaJAa162Aa128VVVAa33Aa162Aa123JJJAaAaAaAaAaAaJJJJJJJJJJJJJJJJJJJJJAaAaAaAaAaJJJAaJAaJJJAaAaJJJJJJJJJJJJJJJJJAaAaAaAaJJAaAaAaAaJJJJJJJJJJJJJJJJAaJAaJJJJJJJJJJJJJJJJJJAbAbAbAbAbJJJJJJJJJJJJJJJJJJJJJJJJJJJJJJJJJJJJJJJJJJJJJ</dc:description>
  <cp:lastModifiedBy>홍 석현</cp:lastModifiedBy>
  <cp:revision>76</cp:revision>
  <dcterms:created xsi:type="dcterms:W3CDTF">2010-05-28T03:30:48Z</dcterms:created>
  <dcterms:modified xsi:type="dcterms:W3CDTF">2022-07-13T06:27:58Z</dcterms:modified>
  <cp:category>Arial Bold; Arial Narrow; Impact; Tahoma; 나눔고딕 Bold; 나눔고딕 ExtraBold; 나눔스퀘어 Bold; 나눔스퀘어 ExtraBold; </cp:category>
</cp:coreProperties>
</file>